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4" r:id="rId2"/>
    <p:sldId id="285" r:id="rId3"/>
    <p:sldId id="286" r:id="rId4"/>
    <p:sldId id="287" r:id="rId5"/>
    <p:sldId id="288" r:id="rId6"/>
    <p:sldId id="289" r:id="rId7"/>
    <p:sldId id="264" r:id="rId8"/>
    <p:sldId id="262" r:id="rId9"/>
    <p:sldId id="265" r:id="rId10"/>
    <p:sldId id="273" r:id="rId11"/>
    <p:sldId id="266" r:id="rId12"/>
    <p:sldId id="290" r:id="rId13"/>
    <p:sldId id="292" r:id="rId14"/>
    <p:sldId id="279" r:id="rId15"/>
    <p:sldId id="293" r:id="rId16"/>
    <p:sldId id="278" r:id="rId17"/>
    <p:sldId id="271" r:id="rId18"/>
    <p:sldId id="272" r:id="rId19"/>
    <p:sldId id="294" r:id="rId20"/>
    <p:sldId id="295" r:id="rId21"/>
    <p:sldId id="296" r:id="rId22"/>
  </p:sldIdLst>
  <p:sldSz cx="10799763" cy="7127875"/>
  <p:notesSz cx="6858000" cy="9144000"/>
  <p:embeddedFontLst>
    <p:embeddedFont>
      <p:font typeface="IBM Plex Sans KR SemiBold" panose="020B0600000101010101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Malgun Gothic Semilight" panose="020B0502040204020203" pitchFamily="50" charset="-127"/>
      <p:regular r:id="rId32"/>
    </p:embeddedFont>
    <p:embeddedFont>
      <p:font typeface="Wingdings 2" panose="05020102010507070707" pitchFamily="18" charset="2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rVDC0lnc9WgG/6YBIGIfnHy0f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0719"/>
    <a:srgbClr val="DDE1E7"/>
    <a:srgbClr val="EEEEEE"/>
    <a:srgbClr val="FFFFFF"/>
    <a:srgbClr val="002060"/>
    <a:srgbClr val="0000FF"/>
    <a:srgbClr val="59595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E379DC-CD9E-4A0A-81B3-D612F304A64D}">
  <a:tblStyle styleId="{B9E379DC-CD9E-4A0A-81B3-D612F304A6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1584" autoAdjust="0"/>
  </p:normalViewPr>
  <p:slideViewPr>
    <p:cSldViewPr snapToGrid="0">
      <p:cViewPr varScale="1">
        <p:scale>
          <a:sx n="82" d="100"/>
          <a:sy n="82" d="100"/>
        </p:scale>
        <p:origin x="1080" y="1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3781980831323E-2"/>
          <c:y val="8.3060955526471469E-2"/>
          <c:w val="0.8934267865227552"/>
          <c:h val="0.70351214801040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5">
                    <a:shade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Sheet1!$A$1:$A$12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B2-45D4-AF96-C7C593517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82819344"/>
        <c:axId val="950100624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Sheet1!$B$1:$B$12</c:f>
              <c:numCache>
                <c:formatCode>General</c:formatCode>
                <c:ptCount val="12"/>
                <c:pt idx="0">
                  <c:v>326432</c:v>
                </c:pt>
                <c:pt idx="1">
                  <c:v>319668</c:v>
                </c:pt>
                <c:pt idx="2">
                  <c:v>416791.59</c:v>
                </c:pt>
                <c:pt idx="3">
                  <c:v>347942.30099999998</c:v>
                </c:pt>
                <c:pt idx="4">
                  <c:v>491515.99</c:v>
                </c:pt>
                <c:pt idx="5">
                  <c:v>442035.7</c:v>
                </c:pt>
                <c:pt idx="6">
                  <c:v>438715.94099999999</c:v>
                </c:pt>
                <c:pt idx="7">
                  <c:v>441377.73</c:v>
                </c:pt>
                <c:pt idx="8">
                  <c:v>720856.56200000003</c:v>
                </c:pt>
                <c:pt idx="9">
                  <c:v>382896.89</c:v>
                </c:pt>
                <c:pt idx="10">
                  <c:v>407868.5</c:v>
                </c:pt>
                <c:pt idx="11">
                  <c:v>427034.52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B2-45D4-AF96-C7C5935173BB}"/>
            </c:ext>
          </c:extLst>
        </c:ser>
        <c:ser>
          <c:idx val="2"/>
          <c:order val="2"/>
          <c:spPr>
            <a:ln w="28575" cap="rnd">
              <a:solidFill>
                <a:srgbClr val="33CC3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chemeClr val="accent5">
                    <a:tint val="65000"/>
                  </a:schemeClr>
                </a:solidFill>
              </a:ln>
              <a:effectLst/>
            </c:spPr>
          </c:marker>
          <c:val>
            <c:numRef>
              <c:f>Sheet1!$C$1:$C$12</c:f>
              <c:numCache>
                <c:formatCode>General</c:formatCode>
                <c:ptCount val="12"/>
                <c:pt idx="0">
                  <c:v>28554</c:v>
                </c:pt>
                <c:pt idx="1">
                  <c:v>29315.200000000001</c:v>
                </c:pt>
                <c:pt idx="2">
                  <c:v>38878.639999999999</c:v>
                </c:pt>
                <c:pt idx="3">
                  <c:v>33834.31</c:v>
                </c:pt>
                <c:pt idx="4">
                  <c:v>39388.559999999998</c:v>
                </c:pt>
                <c:pt idx="5">
                  <c:v>30165.62</c:v>
                </c:pt>
                <c:pt idx="6">
                  <c:v>34062.33</c:v>
                </c:pt>
                <c:pt idx="7">
                  <c:v>40802.43</c:v>
                </c:pt>
                <c:pt idx="8">
                  <c:v>66703.42</c:v>
                </c:pt>
                <c:pt idx="9">
                  <c:v>40481.17</c:v>
                </c:pt>
                <c:pt idx="10">
                  <c:v>36258</c:v>
                </c:pt>
                <c:pt idx="11">
                  <c:v>33778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B2-45D4-AF96-C7C593517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2819344"/>
        <c:axId val="950100624"/>
      </c:lineChart>
      <c:catAx>
        <c:axId val="982819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dirty="0">
                    <a:latin typeface="맑은 고딕" panose="020B0503020000020004" pitchFamily="50" charset="-127"/>
                  </a:rPr>
                  <a:t>월</a:t>
                </a:r>
                <a:r>
                  <a:rPr lang="en-US" dirty="0">
                    <a:latin typeface="맑은 고딕" panose="020B0503020000020004" pitchFamily="50" charset="-127"/>
                  </a:rPr>
                  <a:t>(month)</a:t>
                </a:r>
                <a:endParaRPr lang="ko-KR" dirty="0">
                  <a:latin typeface="맑은 고딕" panose="020B0503020000020004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0100624"/>
        <c:crosses val="autoZero"/>
        <c:auto val="1"/>
        <c:lblAlgn val="ctr"/>
        <c:lblOffset val="100"/>
        <c:noMultiLvlLbl val="0"/>
      </c:catAx>
      <c:valAx>
        <c:axId val="95010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819344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E71116B-B03C-1611-8870-1D94C75B10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A601E5-DD5C-B8F9-A8FF-71A67CCFFC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BB4C4-3C8E-4556-86AB-EEFAE6B41A05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01CC61-C950-03E1-41C9-BAE3B95883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DCF10E-A431-0A3D-B75A-2C0BA4301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DD0AE-ADE1-41F8-A2DB-833DC544F0E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276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601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수요예측 결과에 기반한 대시보드 제작</a:t>
            </a:r>
            <a:endParaRPr lang="en-US" sz="1200" b="0" strike="noStrike" spc="-1">
              <a:latin typeface="Noto Sans CJK JP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가입시 고객 정보 수집</a:t>
            </a:r>
            <a:endParaRPr lang="en-US" sz="1200" b="0" strike="noStrike" spc="-1">
              <a:latin typeface="Noto Sans CJK JP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수요 예측 시스템을 이용하여 위탁판매 기업에게 현상황과 알림 전송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7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090613" y="1143000"/>
            <a:ext cx="4676775" cy="30861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위탁 판매 방식 제품 중 인기 상품을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직매입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방식으로 전환하여 저가 상품 종류를 다양화 하고 이로 인해 늘어나는 재고 비용은 악성 재고 할인 이벤트로 보완한다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8200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15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366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A315B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분석계획 수립(매출하락 -&gt;고객 이탈 방지, 신규고객 확보, 수익 불안정)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5400" y="685800"/>
            <a:ext cx="5194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1"/>
            <a:r>
              <a:rPr lang="ko-KR" altLang="en-US" sz="1200" dirty="0" err="1"/>
              <a:t>구매취소수량총</a:t>
            </a:r>
            <a:r>
              <a:rPr lang="ko-KR" altLang="en-US" sz="1200" dirty="0"/>
              <a:t> 판매 수량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59c5ff5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959c5ff5e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1959c5ff5e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349971" y="1166530"/>
            <a:ext cx="8099822" cy="248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31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49971" y="3743785"/>
            <a:ext cx="8099822" cy="172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26"/>
            </a:lvl1pPr>
            <a:lvl2pPr lvl="1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72"/>
            </a:lvl2pPr>
            <a:lvl3pPr lvl="2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594"/>
            </a:lvl3pPr>
            <a:lvl4pPr lvl="3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4pPr>
            <a:lvl5pPr lvl="4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5pPr>
            <a:lvl6pPr lvl="5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6pPr>
            <a:lvl7pPr lvl="6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7pPr>
            <a:lvl8pPr lvl="7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8pPr>
            <a:lvl9pPr lvl="8" algn="ctr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742484" y="379494"/>
            <a:ext cx="9314796" cy="137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138596" y="-498646"/>
            <a:ext cx="4522571" cy="931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5872657" y="2235416"/>
            <a:ext cx="6040545" cy="23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147761" y="-25784"/>
            <a:ext cx="6040545" cy="6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742484" y="379494"/>
            <a:ext cx="9314796" cy="137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742484" y="1897467"/>
            <a:ext cx="9314796" cy="452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736859" y="1777020"/>
            <a:ext cx="9314796" cy="296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31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736859" y="4770067"/>
            <a:ext cx="9314796" cy="15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202494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126">
                <a:solidFill>
                  <a:srgbClr val="888888"/>
                </a:solidFill>
              </a:defRPr>
            </a:lvl1pPr>
            <a:lvl2pPr marL="809976" lvl="1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772">
                <a:solidFill>
                  <a:srgbClr val="888888"/>
                </a:solidFill>
              </a:defRPr>
            </a:lvl2pPr>
            <a:lvl3pPr marL="1214963" lvl="2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594">
                <a:solidFill>
                  <a:srgbClr val="888888"/>
                </a:solidFill>
              </a:defRPr>
            </a:lvl3pPr>
            <a:lvl4pPr marL="1619951" lvl="3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17">
                <a:solidFill>
                  <a:srgbClr val="888888"/>
                </a:solidFill>
              </a:defRPr>
            </a:lvl4pPr>
            <a:lvl5pPr marL="2024939" lvl="4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17">
                <a:solidFill>
                  <a:srgbClr val="888888"/>
                </a:solidFill>
              </a:defRPr>
            </a:lvl5pPr>
            <a:lvl6pPr marL="2429927" lvl="5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17">
                <a:solidFill>
                  <a:srgbClr val="888888"/>
                </a:solidFill>
              </a:defRPr>
            </a:lvl6pPr>
            <a:lvl7pPr marL="2834914" lvl="6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17">
                <a:solidFill>
                  <a:srgbClr val="888888"/>
                </a:solidFill>
              </a:defRPr>
            </a:lvl7pPr>
            <a:lvl8pPr marL="3239902" lvl="7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17">
                <a:solidFill>
                  <a:srgbClr val="888888"/>
                </a:solidFill>
              </a:defRPr>
            </a:lvl8pPr>
            <a:lvl9pPr marL="3644890" lvl="8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1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742484" y="379494"/>
            <a:ext cx="9314796" cy="137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742484" y="1897467"/>
            <a:ext cx="4589899" cy="452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5467380" y="1897467"/>
            <a:ext cx="4589899" cy="452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743890" y="379494"/>
            <a:ext cx="9314796" cy="137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743891" y="1747320"/>
            <a:ext cx="4568806" cy="85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04988" lvl="0" indent="-202494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26" b="1"/>
            </a:lvl1pPr>
            <a:lvl2pPr marL="809976" lvl="1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72" b="1"/>
            </a:lvl2pPr>
            <a:lvl3pPr marL="1214963" lvl="2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594" b="1"/>
            </a:lvl3pPr>
            <a:lvl4pPr marL="1619951" lvl="3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4pPr>
            <a:lvl5pPr marL="2024939" lvl="4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5pPr>
            <a:lvl6pPr marL="2429927" lvl="5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6pPr>
            <a:lvl7pPr marL="2834914" lvl="6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7pPr>
            <a:lvl8pPr marL="3239902" lvl="7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8pPr>
            <a:lvl9pPr marL="3644890" lvl="8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743891" y="2603655"/>
            <a:ext cx="4568806" cy="382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5467380" y="1747320"/>
            <a:ext cx="4591306" cy="85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04988" lvl="0" indent="-202494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26" b="1"/>
            </a:lvl1pPr>
            <a:lvl2pPr marL="809976" lvl="1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72" b="1"/>
            </a:lvl2pPr>
            <a:lvl3pPr marL="1214963" lvl="2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594" b="1"/>
            </a:lvl3pPr>
            <a:lvl4pPr marL="1619951" lvl="3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4pPr>
            <a:lvl5pPr marL="2024939" lvl="4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5pPr>
            <a:lvl6pPr marL="2429927" lvl="5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6pPr>
            <a:lvl7pPr marL="2834914" lvl="6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7pPr>
            <a:lvl8pPr marL="3239902" lvl="7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8pPr>
            <a:lvl9pPr marL="3644890" lvl="8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5467380" y="2603655"/>
            <a:ext cx="4591306" cy="382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03741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09976" lvl="1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14963" lvl="2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19951" lvl="3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24939" lvl="4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29927" lvl="5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34914" lvl="6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39902" lvl="7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644890" lvl="8" indent="-303741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742484" y="379494"/>
            <a:ext cx="9314796" cy="137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743891" y="475192"/>
            <a:ext cx="3483204" cy="166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83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4591306" y="1026283"/>
            <a:ext cx="5467380" cy="506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382488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835"/>
            </a:lvl1pPr>
            <a:lvl2pPr marL="809976" lvl="1" indent="-359989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480"/>
            </a:lvl2pPr>
            <a:lvl3pPr marL="1214963" lvl="2" indent="-3374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26"/>
            </a:lvl3pPr>
            <a:lvl4pPr marL="1619951" lvl="3" indent="-3149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772"/>
            </a:lvl4pPr>
            <a:lvl5pPr marL="2024939" lvl="4" indent="-3149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772"/>
            </a:lvl5pPr>
            <a:lvl6pPr marL="2429927" lvl="5" indent="-3149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772"/>
            </a:lvl6pPr>
            <a:lvl7pPr marL="2834914" lvl="6" indent="-3149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772"/>
            </a:lvl7pPr>
            <a:lvl8pPr marL="3239902" lvl="7" indent="-3149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772"/>
            </a:lvl8pPr>
            <a:lvl9pPr marL="3644890" lvl="8" indent="-314990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772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743891" y="2138363"/>
            <a:ext cx="3483204" cy="396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202494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1pPr>
            <a:lvl2pPr marL="809976" lvl="1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40"/>
            </a:lvl2pPr>
            <a:lvl3pPr marL="1214963" lvl="2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63"/>
            </a:lvl3pPr>
            <a:lvl4pPr marL="1619951" lvl="3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4pPr>
            <a:lvl5pPr marL="2024939" lvl="4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5pPr>
            <a:lvl6pPr marL="2429927" lvl="5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6pPr>
            <a:lvl7pPr marL="2834914" lvl="6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7pPr>
            <a:lvl8pPr marL="3239902" lvl="7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8pPr>
            <a:lvl9pPr marL="3644890" lvl="8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743891" y="475192"/>
            <a:ext cx="3483204" cy="166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83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4591306" y="1026283"/>
            <a:ext cx="5467380" cy="506541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743891" y="2138363"/>
            <a:ext cx="3483204" cy="396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04988" lvl="0" indent="-202494" algn="l">
              <a:lnSpc>
                <a:spcPct val="90000"/>
              </a:lnSpc>
              <a:spcBef>
                <a:spcPts val="88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17"/>
            </a:lvl1pPr>
            <a:lvl2pPr marL="809976" lvl="1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40"/>
            </a:lvl2pPr>
            <a:lvl3pPr marL="1214963" lvl="2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63"/>
            </a:lvl3pPr>
            <a:lvl4pPr marL="1619951" lvl="3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4pPr>
            <a:lvl5pPr marL="2024939" lvl="4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5pPr>
            <a:lvl6pPr marL="2429927" lvl="5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6pPr>
            <a:lvl7pPr marL="2834914" lvl="6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7pPr>
            <a:lvl8pPr marL="3239902" lvl="7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8pPr>
            <a:lvl9pPr marL="3644890" lvl="8" indent="-202494" algn="l">
              <a:lnSpc>
                <a:spcPct val="9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86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742484" y="379494"/>
            <a:ext cx="9314796" cy="137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742484" y="1897467"/>
            <a:ext cx="9314796" cy="452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742484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577422" y="6606485"/>
            <a:ext cx="3644920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7627332" y="6606485"/>
            <a:ext cx="2429947" cy="3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6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jp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microsoft.com/office/2007/relationships/hdphoto" Target="../media/hdphoto2.wdp"/><Relationship Id="rId9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68163" y="1465274"/>
            <a:ext cx="2905676" cy="4146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1;p2">
            <a:extLst>
              <a:ext uri="{FF2B5EF4-FFF2-40B4-BE49-F238E27FC236}">
                <a16:creationId xmlns:a16="http://schemas.microsoft.com/office/drawing/2014/main" id="{E1590F09-EA8F-4D5D-AF02-922C90F2D6FA}"/>
              </a:ext>
            </a:extLst>
          </p:cNvPr>
          <p:cNvSpPr/>
          <p:nvPr/>
        </p:nvSpPr>
        <p:spPr>
          <a:xfrm>
            <a:off x="-1" y="-1"/>
            <a:ext cx="10799764" cy="71278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105" y="-4811"/>
            <a:ext cx="8209658" cy="3106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1918-82E9-4F55-9CF3-C879E93DA634}"/>
              </a:ext>
            </a:extLst>
          </p:cNvPr>
          <p:cNvSpPr txBox="1"/>
          <p:nvPr/>
        </p:nvSpPr>
        <p:spPr>
          <a:xfrm>
            <a:off x="4732076" y="1879879"/>
            <a:ext cx="6162264" cy="1473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18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B2B </a:t>
            </a:r>
            <a:r>
              <a:rPr lang="ko-KR" altLang="en-US" sz="318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판매방식 차별화 및 </a:t>
            </a:r>
            <a:endParaRPr lang="en-US" altLang="ko-KR" sz="3189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18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추천시스템 개발로 수익성 향상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97874-526C-4BC9-B5B1-52B239A0706A}"/>
              </a:ext>
            </a:extLst>
          </p:cNvPr>
          <p:cNvSpPr txBox="1"/>
          <p:nvPr/>
        </p:nvSpPr>
        <p:spPr>
          <a:xfrm>
            <a:off x="7440908" y="4251910"/>
            <a:ext cx="1207382" cy="33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4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2022.11.18</a:t>
            </a:r>
            <a:endParaRPr lang="ko-KR" altLang="en-US" sz="1594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01737-CDF1-40A2-B20B-418BB3BEA3C7}"/>
              </a:ext>
            </a:extLst>
          </p:cNvPr>
          <p:cNvSpPr txBox="1"/>
          <p:nvPr/>
        </p:nvSpPr>
        <p:spPr>
          <a:xfrm>
            <a:off x="6409751" y="5015808"/>
            <a:ext cx="3310522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 </a:t>
            </a:r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4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박진솔</a:t>
            </a:r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김태현</a:t>
            </a:r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최선이</a:t>
            </a:r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김성언</a:t>
            </a:r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4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모현수</a:t>
            </a:r>
            <a:r>
              <a:rPr lang="en-US" altLang="ko-KR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31A130-BD52-402F-893A-79FCAD29B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29" y="2316394"/>
            <a:ext cx="7372858" cy="414031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E61F72-9CAC-353D-AA11-650BB9E7FC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r>
              <a:rPr lang="en-US" dirty="0"/>
              <a:t>/18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F97F6E-640D-4284-8045-79D9D0BE6E28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13" name="Google Shape;133;p3">
            <a:extLst>
              <a:ext uri="{FF2B5EF4-FFF2-40B4-BE49-F238E27FC236}">
                <a16:creationId xmlns:a16="http://schemas.microsoft.com/office/drawing/2014/main" id="{FF3D9F3C-C873-4122-9662-EB4B24F0F766}"/>
              </a:ext>
            </a:extLst>
          </p:cNvPr>
          <p:cNvSpPr/>
          <p:nvPr/>
        </p:nvSpPr>
        <p:spPr>
          <a:xfrm>
            <a:off x="702583" y="646270"/>
            <a:ext cx="10097180" cy="66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lt1"/>
              </a:buClr>
              <a:buSzPts val="18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품목간 동시 구매현황을 분석한 결과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디자인이 유사한 품목에 대한 구매 확률이 높으므로 유사품목 추천시스템 개발 필요</a:t>
            </a:r>
            <a:endParaRPr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154FF7-B071-4E08-AD56-E062CE4640CB}"/>
              </a:ext>
            </a:extLst>
          </p:cNvPr>
          <p:cNvSpPr/>
          <p:nvPr/>
        </p:nvSpPr>
        <p:spPr>
          <a:xfrm>
            <a:off x="463541" y="1349945"/>
            <a:ext cx="5868248" cy="172106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BCFFC9-DD19-4490-870F-BC1F3EBD5376}"/>
              </a:ext>
            </a:extLst>
          </p:cNvPr>
          <p:cNvSpPr/>
          <p:nvPr/>
        </p:nvSpPr>
        <p:spPr>
          <a:xfrm>
            <a:off x="463541" y="1359468"/>
            <a:ext cx="5868248" cy="336362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장바구니 분석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(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연관 분석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7C3211-3D2D-4112-9C98-1ECBC9B52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07568"/>
              </p:ext>
            </p:extLst>
          </p:nvPr>
        </p:nvGraphicFramePr>
        <p:xfrm>
          <a:off x="627631" y="1826712"/>
          <a:ext cx="5585440" cy="1154925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1409482">
                  <a:extLst>
                    <a:ext uri="{9D8B030D-6E8A-4147-A177-3AD203B41FA5}">
                      <a16:colId xmlns:a16="http://schemas.microsoft.com/office/drawing/2014/main" val="2235222920"/>
                    </a:ext>
                  </a:extLst>
                </a:gridCol>
                <a:gridCol w="1442986">
                  <a:extLst>
                    <a:ext uri="{9D8B030D-6E8A-4147-A177-3AD203B41FA5}">
                      <a16:colId xmlns:a16="http://schemas.microsoft.com/office/drawing/2014/main" val="1643639962"/>
                    </a:ext>
                  </a:extLst>
                </a:gridCol>
                <a:gridCol w="856172">
                  <a:extLst>
                    <a:ext uri="{9D8B030D-6E8A-4147-A177-3AD203B41FA5}">
                      <a16:colId xmlns:a16="http://schemas.microsoft.com/office/drawing/2014/main" val="1549084305"/>
                    </a:ext>
                  </a:extLst>
                </a:gridCol>
                <a:gridCol w="913891">
                  <a:extLst>
                    <a:ext uri="{9D8B030D-6E8A-4147-A177-3AD203B41FA5}">
                      <a16:colId xmlns:a16="http://schemas.microsoft.com/office/drawing/2014/main" val="705532771"/>
                    </a:ext>
                  </a:extLst>
                </a:gridCol>
                <a:gridCol w="962909">
                  <a:extLst>
                    <a:ext uri="{9D8B030D-6E8A-4147-A177-3AD203B41FA5}">
                      <a16:colId xmlns:a16="http://schemas.microsoft.com/office/drawing/2014/main" val="555781038"/>
                    </a:ext>
                  </a:extLst>
                </a:gridCol>
              </a:tblGrid>
              <a:tr h="38497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ore-KR" sz="1200" b="1" dirty="0"/>
                        <a:t>A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ore-KR" sz="1200" b="1" dirty="0"/>
                        <a:t>B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지지도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신뢰도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771934"/>
                  </a:ext>
                </a:extLst>
              </a:tr>
              <a:tr h="384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 알람 시계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빨간색 알람 시계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0.025992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0.659813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14.111687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807564"/>
                  </a:ext>
                </a:extLst>
              </a:tr>
              <a:tr h="384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빨간색 점보 백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검은색 점보 백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0.023194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0.252606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6.214938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083834"/>
                  </a:ext>
                </a:extLst>
              </a:tr>
            </a:tbl>
          </a:graphicData>
        </a:graphic>
      </p:graphicFrame>
      <p:pic>
        <p:nvPicPr>
          <p:cNvPr id="51" name="Picture 2" descr="England at Home Bakelite Alarm Clock – Green">
            <a:extLst>
              <a:ext uri="{FF2B5EF4-FFF2-40B4-BE49-F238E27FC236}">
                <a16:creationId xmlns:a16="http://schemas.microsoft.com/office/drawing/2014/main" id="{1DDE3013-7D88-4A4A-B07D-93219F4A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19" y="1515065"/>
            <a:ext cx="1737696" cy="17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gland at Home Bakelite Alarm Clock – Red">
            <a:extLst>
              <a:ext uri="{FF2B5EF4-FFF2-40B4-BE49-F238E27FC236}">
                <a16:creationId xmlns:a16="http://schemas.microsoft.com/office/drawing/2014/main" id="{5ADEBF17-29C8-4362-844C-743E8E0F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73" y="1468386"/>
            <a:ext cx="1759343" cy="175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83;p4">
            <a:extLst>
              <a:ext uri="{FF2B5EF4-FFF2-40B4-BE49-F238E27FC236}">
                <a16:creationId xmlns:a16="http://schemas.microsoft.com/office/drawing/2014/main" id="{F599B5F2-DC02-495C-ABAD-F7DED4B039A3}"/>
              </a:ext>
            </a:extLst>
          </p:cNvPr>
          <p:cNvSpPr/>
          <p:nvPr/>
        </p:nvSpPr>
        <p:spPr>
          <a:xfrm>
            <a:off x="6570523" y="1402466"/>
            <a:ext cx="3801979" cy="1628255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00084D-9055-4FCF-9754-833C0B2F3621}"/>
              </a:ext>
            </a:extLst>
          </p:cNvPr>
          <p:cNvCxnSpPr>
            <a:cxnSpLocks/>
          </p:cNvCxnSpPr>
          <p:nvPr/>
        </p:nvCxnSpPr>
        <p:spPr>
          <a:xfrm>
            <a:off x="8534122" y="1515065"/>
            <a:ext cx="0" cy="1466572"/>
          </a:xfrm>
          <a:prstGeom prst="line">
            <a:avLst/>
          </a:prstGeom>
          <a:ln w="254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4580C2-D7C7-424A-A0C0-A43E1AACF065}"/>
              </a:ext>
            </a:extLst>
          </p:cNvPr>
          <p:cNvSpPr/>
          <p:nvPr/>
        </p:nvSpPr>
        <p:spPr>
          <a:xfrm>
            <a:off x="6560896" y="1385246"/>
            <a:ext cx="1940227" cy="32401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상품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A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8BB361-6972-4A5F-A831-7FA2825B0E95}"/>
              </a:ext>
            </a:extLst>
          </p:cNvPr>
          <p:cNvSpPr/>
          <p:nvPr/>
        </p:nvSpPr>
        <p:spPr>
          <a:xfrm>
            <a:off x="8462625" y="1384893"/>
            <a:ext cx="1940227" cy="32401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상품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B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Google Shape;133;p3">
            <a:extLst>
              <a:ext uri="{FF2B5EF4-FFF2-40B4-BE49-F238E27FC236}">
                <a16:creationId xmlns:a16="http://schemas.microsoft.com/office/drawing/2014/main" id="{3F99196C-0342-4177-989D-46517191D28C}"/>
              </a:ext>
            </a:extLst>
          </p:cNvPr>
          <p:cNvSpPr/>
          <p:nvPr/>
        </p:nvSpPr>
        <p:spPr>
          <a:xfrm>
            <a:off x="689382" y="3052860"/>
            <a:ext cx="9972865" cy="66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lt1"/>
              </a:buClr>
              <a:buSzPts val="1800"/>
            </a:pPr>
            <a:endParaRPr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Google Shape;185;p4">
            <a:extLst>
              <a:ext uri="{FF2B5EF4-FFF2-40B4-BE49-F238E27FC236}">
                <a16:creationId xmlns:a16="http://schemas.microsoft.com/office/drawing/2014/main" id="{141A86F9-A599-4500-953D-DD4A22971161}"/>
              </a:ext>
            </a:extLst>
          </p:cNvPr>
          <p:cNvSpPr/>
          <p:nvPr/>
        </p:nvSpPr>
        <p:spPr>
          <a:xfrm>
            <a:off x="560346" y="770975"/>
            <a:ext cx="129039" cy="4855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183;p4">
            <a:extLst>
              <a:ext uri="{FF2B5EF4-FFF2-40B4-BE49-F238E27FC236}">
                <a16:creationId xmlns:a16="http://schemas.microsoft.com/office/drawing/2014/main" id="{82B55548-E984-42CF-B884-5C4B729E0538}"/>
              </a:ext>
            </a:extLst>
          </p:cNvPr>
          <p:cNvSpPr/>
          <p:nvPr/>
        </p:nvSpPr>
        <p:spPr>
          <a:xfrm>
            <a:off x="487473" y="3848751"/>
            <a:ext cx="9919324" cy="2763305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A77D8F-71CA-44E7-AF9F-5AA540715D49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분석 결과 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1BE3DE4B-CF0C-45E1-B260-1A47326C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54969"/>
              </p:ext>
            </p:extLst>
          </p:nvPr>
        </p:nvGraphicFramePr>
        <p:xfrm>
          <a:off x="5679514" y="5544419"/>
          <a:ext cx="4526883" cy="976241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1158929">
                  <a:extLst>
                    <a:ext uri="{9D8B030D-6E8A-4147-A177-3AD203B41FA5}">
                      <a16:colId xmlns:a16="http://schemas.microsoft.com/office/drawing/2014/main" val="2235222920"/>
                    </a:ext>
                  </a:extLst>
                </a:gridCol>
                <a:gridCol w="1683977">
                  <a:extLst>
                    <a:ext uri="{9D8B030D-6E8A-4147-A177-3AD203B41FA5}">
                      <a16:colId xmlns:a16="http://schemas.microsoft.com/office/drawing/2014/main" val="1643639962"/>
                    </a:ext>
                  </a:extLst>
                </a:gridCol>
                <a:gridCol w="1683977">
                  <a:extLst>
                    <a:ext uri="{9D8B030D-6E8A-4147-A177-3AD203B41FA5}">
                      <a16:colId xmlns:a16="http://schemas.microsoft.com/office/drawing/2014/main" val="1549084305"/>
                    </a:ext>
                  </a:extLst>
                </a:gridCol>
              </a:tblGrid>
              <a:tr h="306261">
                <a:tc>
                  <a:txBody>
                    <a:bodyPr/>
                    <a:lstStyle/>
                    <a:p>
                      <a:pPr algn="ctr"/>
                      <a:endParaRPr lang="ko-Kore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품목수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매출액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771934"/>
                  </a:ext>
                </a:extLst>
              </a:tr>
              <a:tr h="3637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크리스마스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417,584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807564"/>
                  </a:ext>
                </a:extLst>
              </a:tr>
              <a:tr h="306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전체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3,715 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5,549,560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083834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B3EDEE-F2D3-466D-B9F9-C0CE9A0D0249}"/>
              </a:ext>
            </a:extLst>
          </p:cNvPr>
          <p:cNvSpPr/>
          <p:nvPr/>
        </p:nvSpPr>
        <p:spPr>
          <a:xfrm>
            <a:off x="5679514" y="3941545"/>
            <a:ext cx="4655919" cy="307777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크리스마스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품목수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및 매출액 비중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(%)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7A8EAC3-8ECF-4FAF-B651-9B8E31B207D8}"/>
              </a:ext>
            </a:extLst>
          </p:cNvPr>
          <p:cNvSpPr/>
          <p:nvPr/>
        </p:nvSpPr>
        <p:spPr>
          <a:xfrm>
            <a:off x="7441588" y="5127223"/>
            <a:ext cx="336712" cy="4106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CBC7657-EA07-4121-85B8-6EB1C24AC4DE}"/>
              </a:ext>
            </a:extLst>
          </p:cNvPr>
          <p:cNvSpPr/>
          <p:nvPr/>
        </p:nvSpPr>
        <p:spPr>
          <a:xfrm>
            <a:off x="9180919" y="4746074"/>
            <a:ext cx="336712" cy="7910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89738CF-49FB-46C7-9584-4C5B7F2C2194}"/>
              </a:ext>
            </a:extLst>
          </p:cNvPr>
          <p:cNvSpPr txBox="1"/>
          <p:nvPr/>
        </p:nvSpPr>
        <p:spPr>
          <a:xfrm>
            <a:off x="7348605" y="4855906"/>
            <a:ext cx="91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3.88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AD31EE7-31EC-4498-9303-2EF6FE8A27EA}"/>
              </a:ext>
            </a:extLst>
          </p:cNvPr>
          <p:cNvSpPr txBox="1"/>
          <p:nvPr/>
        </p:nvSpPr>
        <p:spPr>
          <a:xfrm>
            <a:off x="9087936" y="4469805"/>
            <a:ext cx="91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7.52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F30B0208-0CE2-4760-ADE7-B815210B62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77" t="8040" r="6766" b="13282"/>
          <a:stretch/>
        </p:blipFill>
        <p:spPr>
          <a:xfrm>
            <a:off x="1183209" y="4499390"/>
            <a:ext cx="3890554" cy="1839013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9B3EDEE-F2D3-466D-B9F9-C0CE9A0D0249}"/>
              </a:ext>
            </a:extLst>
          </p:cNvPr>
          <p:cNvSpPr/>
          <p:nvPr/>
        </p:nvSpPr>
        <p:spPr>
          <a:xfrm>
            <a:off x="663363" y="3941547"/>
            <a:ext cx="4922922" cy="30777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크리스마스 매출액 추이</a:t>
            </a:r>
          </a:p>
        </p:txBody>
      </p:sp>
      <p:sp>
        <p:nvSpPr>
          <p:cNvPr id="118" name="Google Shape;194;p5">
            <a:extLst>
              <a:ext uri="{FF2B5EF4-FFF2-40B4-BE49-F238E27FC236}">
                <a16:creationId xmlns:a16="http://schemas.microsoft.com/office/drawing/2014/main" id="{1FC0AC85-9ABF-422D-B487-09E30786078D}"/>
              </a:ext>
            </a:extLst>
          </p:cNvPr>
          <p:cNvSpPr txBox="1"/>
          <p:nvPr/>
        </p:nvSpPr>
        <p:spPr>
          <a:xfrm>
            <a:off x="689382" y="3236040"/>
            <a:ext cx="10010274" cy="5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전체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품목수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 중에서 특별 기념일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크리스마스 등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)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관련 제품의 비중은 적지만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매출액에서 차지하는 비중이 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  <a:cs typeface="Calibri Light" panose="020F0302020204030204" pitchFamily="34" charset="0"/>
              <a:sym typeface="Calibri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크므로 특별 기념일에 대비한 관련 품목의 사전 홍보 활동 강화 필요 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  <a:cs typeface="Calibri Light" panose="020F0302020204030204" pitchFamily="34" charset="0"/>
              <a:sym typeface="Calibri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589ACB-2789-4BC5-9CCE-5BE95EC5F659}"/>
              </a:ext>
            </a:extLst>
          </p:cNvPr>
          <p:cNvGrpSpPr/>
          <p:nvPr/>
        </p:nvGrpSpPr>
        <p:grpSpPr>
          <a:xfrm>
            <a:off x="1265405" y="4506647"/>
            <a:ext cx="3702061" cy="1839014"/>
            <a:chOff x="1537596" y="4854421"/>
            <a:chExt cx="3702061" cy="183901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B1E6E3E-DB1D-4D1A-A24B-463F754B4827}"/>
                </a:ext>
              </a:extLst>
            </p:cNvPr>
            <p:cNvCxnSpPr>
              <a:cxnSpLocks/>
            </p:cNvCxnSpPr>
            <p:nvPr/>
          </p:nvCxnSpPr>
          <p:spPr>
            <a:xfrm>
              <a:off x="1537596" y="6693435"/>
              <a:ext cx="37020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200BC8C-CE96-472B-81AF-88521CBB7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7596" y="4854421"/>
              <a:ext cx="0" cy="18390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A11159-0E5B-499A-8F35-72E365EC6BB9}"/>
              </a:ext>
            </a:extLst>
          </p:cNvPr>
          <p:cNvSpPr txBox="1"/>
          <p:nvPr/>
        </p:nvSpPr>
        <p:spPr>
          <a:xfrm>
            <a:off x="627631" y="4499389"/>
            <a:ext cx="639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+mn-ea"/>
                <a:ea typeface="+mn-ea"/>
              </a:rPr>
              <a:t>매출액</a:t>
            </a:r>
            <a:endParaRPr lang="en-US" altLang="ko-KR" sz="1000" dirty="0">
              <a:latin typeface="+mn-ea"/>
              <a:ea typeface="+mn-ea"/>
            </a:endParaRPr>
          </a:p>
          <a:p>
            <a:pPr algn="r"/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달러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0F9B3D-5CAB-4992-8D75-7241124F3BF3}"/>
              </a:ext>
            </a:extLst>
          </p:cNvPr>
          <p:cNvSpPr txBox="1"/>
          <p:nvPr/>
        </p:nvSpPr>
        <p:spPr>
          <a:xfrm>
            <a:off x="1223607" y="6345660"/>
            <a:ext cx="3890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2021.1                                  10              12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9E5B11-3FEE-4266-99C0-E4DC0C6A333B}"/>
              </a:ext>
            </a:extLst>
          </p:cNvPr>
          <p:cNvSpPr txBox="1"/>
          <p:nvPr/>
        </p:nvSpPr>
        <p:spPr>
          <a:xfrm>
            <a:off x="4900227" y="6365835"/>
            <a:ext cx="4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6E584-44BE-4CAA-A7F3-97C5E3AB4D26}"/>
              </a:ext>
            </a:extLst>
          </p:cNvPr>
          <p:cNvSpPr txBox="1"/>
          <p:nvPr/>
        </p:nvSpPr>
        <p:spPr>
          <a:xfrm>
            <a:off x="3397665" y="4281212"/>
            <a:ext cx="63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7,872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90318-C46B-44F0-A720-2331BF334B98}"/>
              </a:ext>
            </a:extLst>
          </p:cNvPr>
          <p:cNvSpPr txBox="1"/>
          <p:nvPr/>
        </p:nvSpPr>
        <p:spPr>
          <a:xfrm>
            <a:off x="4434081" y="4977074"/>
            <a:ext cx="63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4,439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9" name="Google Shape;185;p4">
            <a:extLst>
              <a:ext uri="{FF2B5EF4-FFF2-40B4-BE49-F238E27FC236}">
                <a16:creationId xmlns:a16="http://schemas.microsoft.com/office/drawing/2014/main" id="{EFC10D49-BAC6-41E6-B52D-06F5D1BDBBE5}"/>
              </a:ext>
            </a:extLst>
          </p:cNvPr>
          <p:cNvSpPr/>
          <p:nvPr/>
        </p:nvSpPr>
        <p:spPr>
          <a:xfrm>
            <a:off x="560343" y="3281666"/>
            <a:ext cx="129039" cy="4855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C688D3-7079-A447-34F6-43CFADF36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r>
              <a:rPr lang="en-US" altLang="ko-KR" dirty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6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-23400"/>
            <a:ext cx="10799280" cy="604080"/>
          </a:xfrm>
          <a:prstGeom prst="rect">
            <a:avLst/>
          </a:prstGeom>
          <a:solidFill>
            <a:srgbClr val="00206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3"/>
          <p:cNvSpPr/>
          <p:nvPr/>
        </p:nvSpPr>
        <p:spPr>
          <a:xfrm>
            <a:off x="761512" y="2363883"/>
            <a:ext cx="3300480" cy="944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560">
            <a:noFill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00" tIns="40320" rIns="81000" bIns="40320" anchor="ctr"/>
          <a:lstStyle/>
          <a:p>
            <a:pPr algn="ctr"/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위탁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판매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방식에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대한</a:t>
            </a:r>
            <a:endParaRPr lang="en-US" sz="2000" b="1" spc="-1" dirty="0">
              <a:latin typeface="+mj-ea"/>
              <a:ea typeface="+mj-ea"/>
            </a:endParaRPr>
          </a:p>
          <a:p>
            <a:pPr algn="ctr"/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정확한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수요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예측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필요</a:t>
            </a:r>
            <a:endParaRPr lang="en-US" sz="2000" b="1" strike="noStrike" spc="-1" dirty="0">
              <a:latin typeface="+mj-ea"/>
              <a:ea typeface="+mj-ea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761512" y="1250799"/>
            <a:ext cx="3300480" cy="9458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00" tIns="40320" rIns="81000" bIns="40320" anchor="ctr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추천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시스템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도입으로</a:t>
            </a:r>
            <a:endParaRPr lang="en-US" sz="2000" b="1" strike="noStrike" spc="-1" dirty="0">
              <a:latin typeface="+mj-ea"/>
              <a:ea typeface="+mj-ea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고객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서비스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+mj-ea"/>
                <a:ea typeface="+mj-ea"/>
              </a:rPr>
              <a:t>개선</a:t>
            </a:r>
            <a:r>
              <a:rPr 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+mj-ea"/>
                <a:ea typeface="+mj-ea"/>
              </a:rPr>
              <a:t>필요</a:t>
            </a:r>
            <a:endParaRPr lang="en-US" sz="2000" b="1" strike="noStrike" spc="-1" dirty="0">
              <a:latin typeface="+mj-ea"/>
              <a:ea typeface="+mj-ea"/>
            </a:endParaRPr>
          </a:p>
        </p:txBody>
      </p:sp>
      <p:sp>
        <p:nvSpPr>
          <p:cNvPr id="321" name="CustomShape 6"/>
          <p:cNvSpPr/>
          <p:nvPr/>
        </p:nvSpPr>
        <p:spPr>
          <a:xfrm>
            <a:off x="6682789" y="1923999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구매 취소 예상 고객에게 이메일 발송</a:t>
            </a:r>
          </a:p>
        </p:txBody>
      </p:sp>
      <p:sp>
        <p:nvSpPr>
          <p:cNvPr id="322" name="CustomShape 7"/>
          <p:cNvSpPr/>
          <p:nvPr/>
        </p:nvSpPr>
        <p:spPr>
          <a:xfrm>
            <a:off x="6692012" y="2596118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동일 판매자의 제품 묶음 할인</a:t>
            </a:r>
          </a:p>
        </p:txBody>
      </p:sp>
      <p:sp>
        <p:nvSpPr>
          <p:cNvPr id="323" name="CustomShape 8"/>
          <p:cNvSpPr/>
          <p:nvPr/>
        </p:nvSpPr>
        <p:spPr>
          <a:xfrm>
            <a:off x="6682789" y="1250799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sz="1400" b="1" strike="noStrike" spc="-1" dirty="0">
                <a:solidFill>
                  <a:schemeClr val="bg1"/>
                </a:solidFill>
                <a:latin typeface="+mn-ea"/>
              </a:rPr>
              <a:t>고객 등급제 도입 </a:t>
            </a:r>
            <a:endParaRPr lang="en-US" sz="1400" b="1" strike="noStrike" spc="-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4" name="CustomShape 9"/>
          <p:cNvSpPr/>
          <p:nvPr/>
        </p:nvSpPr>
        <p:spPr>
          <a:xfrm>
            <a:off x="6692012" y="3268237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이런 상품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어떠세요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?’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추천 시스템</a:t>
            </a:r>
          </a:p>
        </p:txBody>
      </p:sp>
      <p:sp>
        <p:nvSpPr>
          <p:cNvPr id="325" name="CustomShape 10"/>
          <p:cNvSpPr/>
          <p:nvPr/>
        </p:nvSpPr>
        <p:spPr>
          <a:xfrm>
            <a:off x="6682789" y="3970664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창고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대방출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!’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할인 이벤트</a:t>
            </a:r>
          </a:p>
        </p:txBody>
      </p:sp>
      <p:sp>
        <p:nvSpPr>
          <p:cNvPr id="326" name="CustomShape 11"/>
          <p:cNvSpPr/>
          <p:nvPr/>
        </p:nvSpPr>
        <p:spPr>
          <a:xfrm>
            <a:off x="6682789" y="4649697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판매방식 전환</a:t>
            </a:r>
          </a:p>
        </p:txBody>
      </p:sp>
      <p:sp>
        <p:nvSpPr>
          <p:cNvPr id="31" name="CustomShape 11">
            <a:extLst>
              <a:ext uri="{FF2B5EF4-FFF2-40B4-BE49-F238E27FC236}">
                <a16:creationId xmlns:a16="http://schemas.microsoft.com/office/drawing/2014/main" id="{BE475471-AAFA-4775-811E-6D770372A564}"/>
              </a:ext>
            </a:extLst>
          </p:cNvPr>
          <p:cNvSpPr/>
          <p:nvPr/>
        </p:nvSpPr>
        <p:spPr>
          <a:xfrm>
            <a:off x="6682789" y="5334057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리엔화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마트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와 전략적 제휴</a:t>
            </a: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5244540D-5983-4D5F-90A0-B24B5F2CC5D3}"/>
              </a:ext>
            </a:extLst>
          </p:cNvPr>
          <p:cNvSpPr/>
          <p:nvPr/>
        </p:nvSpPr>
        <p:spPr>
          <a:xfrm>
            <a:off x="770736" y="4522683"/>
            <a:ext cx="3300480" cy="944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560">
            <a:noFill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00" tIns="40320" rIns="81000" bIns="40320" anchor="ctr"/>
          <a:lstStyle/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저가상품 품목 수에 </a:t>
            </a:r>
            <a:endParaRPr lang="en-US" altLang="ko-KR" sz="2000" b="1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대한 다양화 필요</a:t>
            </a:r>
            <a:endParaRPr lang="en-US" sz="2000" b="1" strike="noStrike" spc="-1" dirty="0">
              <a:latin typeface="+mj-ea"/>
              <a:ea typeface="+mj-ea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82BA3F5C-06E4-4420-8DD9-9E90E0057A92}"/>
              </a:ext>
            </a:extLst>
          </p:cNvPr>
          <p:cNvSpPr/>
          <p:nvPr/>
        </p:nvSpPr>
        <p:spPr>
          <a:xfrm>
            <a:off x="761512" y="3450177"/>
            <a:ext cx="3300480" cy="944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560">
            <a:noFill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00" tIns="40320" rIns="81000" bIns="40320" anchor="ctr"/>
          <a:lstStyle/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구매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취소 비율이 높은 제품에 대한 프로모션 필요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65A7C6-1637-48CF-8EE8-44FC32439914}"/>
              </a:ext>
            </a:extLst>
          </p:cNvPr>
          <p:cNvSpPr/>
          <p:nvPr/>
        </p:nvSpPr>
        <p:spPr>
          <a:xfrm>
            <a:off x="6678475" y="799272"/>
            <a:ext cx="3452221" cy="335808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개선안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DF1F4-31D5-4627-B866-A269E9DDD707}"/>
              </a:ext>
            </a:extLst>
          </p:cNvPr>
          <p:cNvSpPr/>
          <p:nvPr/>
        </p:nvSpPr>
        <p:spPr>
          <a:xfrm>
            <a:off x="768960" y="799272"/>
            <a:ext cx="3300480" cy="335807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개선기회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23C30-576B-4CFA-8023-2F3A8FE76B5E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개선안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6DE38E-9494-4CD9-BB90-03A04FB51538}"/>
              </a:ext>
            </a:extLst>
          </p:cNvPr>
          <p:cNvCxnSpPr>
            <a:cxnSpLocks/>
            <a:stCxn id="319" idx="3"/>
            <a:endCxn id="322" idx="1"/>
          </p:cNvCxnSpPr>
          <p:nvPr/>
        </p:nvCxnSpPr>
        <p:spPr>
          <a:xfrm>
            <a:off x="4061992" y="1723704"/>
            <a:ext cx="2630020" cy="1174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236345A-9ACC-429E-8CAD-9A2425A6405D}"/>
              </a:ext>
            </a:extLst>
          </p:cNvPr>
          <p:cNvCxnSpPr>
            <a:cxnSpLocks/>
            <a:stCxn id="319" idx="3"/>
          </p:cNvCxnSpPr>
          <p:nvPr/>
        </p:nvCxnSpPr>
        <p:spPr>
          <a:xfrm>
            <a:off x="4061992" y="1723704"/>
            <a:ext cx="2620796" cy="433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09FAA83-9DAF-430B-A455-26F81C1BA765}"/>
              </a:ext>
            </a:extLst>
          </p:cNvPr>
          <p:cNvCxnSpPr>
            <a:cxnSpLocks/>
            <a:stCxn id="319" idx="3"/>
          </p:cNvCxnSpPr>
          <p:nvPr/>
        </p:nvCxnSpPr>
        <p:spPr>
          <a:xfrm>
            <a:off x="4061992" y="1723704"/>
            <a:ext cx="2620796" cy="1846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031103-6A39-44DB-9AB7-1C9B6433AC4F}"/>
              </a:ext>
            </a:extLst>
          </p:cNvPr>
          <p:cNvCxnSpPr>
            <a:cxnSpLocks/>
          </p:cNvCxnSpPr>
          <p:nvPr/>
        </p:nvCxnSpPr>
        <p:spPr>
          <a:xfrm flipV="1">
            <a:off x="4069440" y="4323455"/>
            <a:ext cx="2613348" cy="671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A03408E-6D7D-4CD2-BE6F-0BC034A82CDA}"/>
              </a:ext>
            </a:extLst>
          </p:cNvPr>
          <p:cNvCxnSpPr>
            <a:cxnSpLocks/>
          </p:cNvCxnSpPr>
          <p:nvPr/>
        </p:nvCxnSpPr>
        <p:spPr>
          <a:xfrm>
            <a:off x="4078664" y="2856354"/>
            <a:ext cx="2594901" cy="2104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D42BF49-F60C-4692-A335-AB6EC9595368}"/>
              </a:ext>
            </a:extLst>
          </p:cNvPr>
          <p:cNvCxnSpPr>
            <a:cxnSpLocks/>
          </p:cNvCxnSpPr>
          <p:nvPr/>
        </p:nvCxnSpPr>
        <p:spPr>
          <a:xfrm flipV="1">
            <a:off x="4069440" y="5632680"/>
            <a:ext cx="2613348" cy="434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stomShape 3">
            <a:extLst>
              <a:ext uri="{FF2B5EF4-FFF2-40B4-BE49-F238E27FC236}">
                <a16:creationId xmlns:a16="http://schemas.microsoft.com/office/drawing/2014/main" id="{2CFEF6A5-C9F3-4438-83A6-27241D2EC645}"/>
              </a:ext>
            </a:extLst>
          </p:cNvPr>
          <p:cNvSpPr/>
          <p:nvPr/>
        </p:nvSpPr>
        <p:spPr>
          <a:xfrm>
            <a:off x="761512" y="5595189"/>
            <a:ext cx="3300480" cy="944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560">
            <a:noFill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00" tIns="40320" rIns="81000" bIns="40320" anchor="ctr"/>
          <a:lstStyle/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아시아 지역으로 확대 필요</a:t>
            </a:r>
            <a:endParaRPr lang="en-US" sz="2000" b="1" strike="noStrike" spc="-1" dirty="0">
              <a:latin typeface="+mj-ea"/>
              <a:ea typeface="+mj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87BCB7F-8779-4004-9747-88DAD5063594}"/>
              </a:ext>
            </a:extLst>
          </p:cNvPr>
          <p:cNvCxnSpPr>
            <a:cxnSpLocks/>
            <a:endCxn id="326" idx="1"/>
          </p:cNvCxnSpPr>
          <p:nvPr/>
        </p:nvCxnSpPr>
        <p:spPr>
          <a:xfrm flipV="1">
            <a:off x="4069439" y="4951737"/>
            <a:ext cx="2613350" cy="80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B588E6A-A279-4D35-9FA3-AA3952037A2D}"/>
              </a:ext>
            </a:extLst>
          </p:cNvPr>
          <p:cNvCxnSpPr>
            <a:cxnSpLocks/>
            <a:endCxn id="323" idx="1"/>
          </p:cNvCxnSpPr>
          <p:nvPr/>
        </p:nvCxnSpPr>
        <p:spPr>
          <a:xfrm flipV="1">
            <a:off x="4069438" y="1552839"/>
            <a:ext cx="2613351" cy="2403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stomShape 11">
            <a:extLst>
              <a:ext uri="{FF2B5EF4-FFF2-40B4-BE49-F238E27FC236}">
                <a16:creationId xmlns:a16="http://schemas.microsoft.com/office/drawing/2014/main" id="{0EB59E66-929B-4976-9720-659BD5BC6A90}"/>
              </a:ext>
            </a:extLst>
          </p:cNvPr>
          <p:cNvSpPr/>
          <p:nvPr/>
        </p:nvSpPr>
        <p:spPr>
          <a:xfrm>
            <a:off x="6690236" y="6018417"/>
            <a:ext cx="3452221" cy="604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관리자 페이지 개설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3688C2E-0090-4CDA-BF23-11411F3C006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4069438" y="2887777"/>
            <a:ext cx="2620798" cy="3432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A3FFC3-1337-EC28-9D89-4B2331AA3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A6FD14-4B11-4A05-AEC3-70EB6D729C84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782E3-D466-4448-BF4E-EB2140DDD5F0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개선안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C484365-07C8-4E6D-BC9C-BE2D37DE6F8C}"/>
              </a:ext>
            </a:extLst>
          </p:cNvPr>
          <p:cNvSpPr/>
          <p:nvPr/>
        </p:nvSpPr>
        <p:spPr>
          <a:xfrm>
            <a:off x="685661" y="681899"/>
            <a:ext cx="4686659" cy="300223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buClr>
                <a:schemeClr val="lt1"/>
              </a:buClr>
              <a:buSzPts val="1800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 등급제 도입</a:t>
            </a:r>
          </a:p>
        </p:txBody>
      </p:sp>
      <p:sp>
        <p:nvSpPr>
          <p:cNvPr id="27" name="Google Shape;183;p4">
            <a:extLst>
              <a:ext uri="{FF2B5EF4-FFF2-40B4-BE49-F238E27FC236}">
                <a16:creationId xmlns:a16="http://schemas.microsoft.com/office/drawing/2014/main" id="{A680DCD4-E2E7-418C-8592-EB9189C78BAC}"/>
              </a:ext>
            </a:extLst>
          </p:cNvPr>
          <p:cNvSpPr/>
          <p:nvPr/>
        </p:nvSpPr>
        <p:spPr>
          <a:xfrm>
            <a:off x="5575593" y="4023710"/>
            <a:ext cx="4688893" cy="2285934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FBFD49-5398-4B6D-8052-7A3719BD499A}"/>
              </a:ext>
            </a:extLst>
          </p:cNvPr>
          <p:cNvSpPr/>
          <p:nvPr/>
        </p:nvSpPr>
        <p:spPr>
          <a:xfrm>
            <a:off x="5573361" y="4013290"/>
            <a:ext cx="4688892" cy="26161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판매방식 전환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71747D-6B45-44F4-915F-77EC16A9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59" y="1110744"/>
            <a:ext cx="2668023" cy="22430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DD385B-0334-49BC-ABDD-652FB5007C57}"/>
              </a:ext>
            </a:extLst>
          </p:cNvPr>
          <p:cNvSpPr/>
          <p:nvPr/>
        </p:nvSpPr>
        <p:spPr>
          <a:xfrm>
            <a:off x="694992" y="4020023"/>
            <a:ext cx="4568834" cy="250035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창고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대방출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!’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할인 이벤트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7CDF85-2766-4DE0-AB4F-E3C096E02EB5}"/>
              </a:ext>
            </a:extLst>
          </p:cNvPr>
          <p:cNvGrpSpPr/>
          <p:nvPr/>
        </p:nvGrpSpPr>
        <p:grpSpPr>
          <a:xfrm>
            <a:off x="7369512" y="4569051"/>
            <a:ext cx="919610" cy="1252225"/>
            <a:chOff x="7360181" y="5374805"/>
            <a:chExt cx="919610" cy="125222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B1E457E-C5FC-4422-9C05-210DE3731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13" t="6921" r="79677" b="83754"/>
            <a:stretch/>
          </p:blipFill>
          <p:spPr>
            <a:xfrm>
              <a:off x="7425520" y="5374805"/>
              <a:ext cx="854270" cy="261611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B04E49D-31E6-4400-8916-4189A56996CC}"/>
                </a:ext>
              </a:extLst>
            </p:cNvPr>
            <p:cNvGrpSpPr/>
            <p:nvPr/>
          </p:nvGrpSpPr>
          <p:grpSpPr>
            <a:xfrm>
              <a:off x="7360181" y="5593603"/>
              <a:ext cx="919610" cy="1033427"/>
              <a:chOff x="7395643" y="0"/>
              <a:chExt cx="6171429" cy="6171429"/>
            </a:xfrm>
          </p:grpSpPr>
          <p:pic>
            <p:nvPicPr>
              <p:cNvPr id="43" name="Object 17">
                <a:extLst>
                  <a:ext uri="{FF2B5EF4-FFF2-40B4-BE49-F238E27FC236}">
                    <a16:creationId xmlns:a16="http://schemas.microsoft.com/office/drawing/2014/main" id="{F8A90851-B42D-4133-8E4B-6F49219B7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95643" y="0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547688D-5729-4AED-9565-D0EAF046F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3583" y="4575104"/>
            <a:ext cx="1202630" cy="125222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97E0AE-E35B-4501-ABED-87CD114B988E}"/>
              </a:ext>
            </a:extLst>
          </p:cNvPr>
          <p:cNvCxnSpPr>
            <a:cxnSpLocks/>
          </p:cNvCxnSpPr>
          <p:nvPr/>
        </p:nvCxnSpPr>
        <p:spPr>
          <a:xfrm>
            <a:off x="8351685" y="5200221"/>
            <a:ext cx="419804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C2B7D27-14B2-4ED5-9F72-F3DB3C5242FD}"/>
              </a:ext>
            </a:extLst>
          </p:cNvPr>
          <p:cNvCxnSpPr>
            <a:cxnSpLocks/>
          </p:cNvCxnSpPr>
          <p:nvPr/>
        </p:nvCxnSpPr>
        <p:spPr>
          <a:xfrm>
            <a:off x="6927827" y="5200221"/>
            <a:ext cx="419804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60;p3">
            <a:extLst>
              <a:ext uri="{FF2B5EF4-FFF2-40B4-BE49-F238E27FC236}">
                <a16:creationId xmlns:a16="http://schemas.microsoft.com/office/drawing/2014/main" id="{33CD59C7-90D7-4B45-A0BA-76B85B943421}"/>
              </a:ext>
            </a:extLst>
          </p:cNvPr>
          <p:cNvSpPr txBox="1"/>
          <p:nvPr/>
        </p:nvSpPr>
        <p:spPr>
          <a:xfrm>
            <a:off x="5572581" y="5781847"/>
            <a:ext cx="1638602" cy="5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ko-KR" altLang="en-US" b="1" dirty="0" err="1">
                <a:latin typeface="+mn-ea"/>
                <a:ea typeface="+mn-ea"/>
              </a:rPr>
              <a:t>레트로</a:t>
            </a:r>
            <a:r>
              <a:rPr lang="ko-KR" altLang="en-US" b="1" dirty="0">
                <a:latin typeface="+mn-ea"/>
                <a:ea typeface="+mn-ea"/>
              </a:rPr>
              <a:t> 무늬 가방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인기제품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Google Shape;160;p3">
            <a:extLst>
              <a:ext uri="{FF2B5EF4-FFF2-40B4-BE49-F238E27FC236}">
                <a16:creationId xmlns:a16="http://schemas.microsoft.com/office/drawing/2014/main" id="{3747A5DA-B601-4097-8289-5F467137EDE1}"/>
              </a:ext>
            </a:extLst>
          </p:cNvPr>
          <p:cNvSpPr txBox="1"/>
          <p:nvPr/>
        </p:nvSpPr>
        <p:spPr>
          <a:xfrm>
            <a:off x="8569070" y="5765787"/>
            <a:ext cx="1560171" cy="5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플라밍고 조명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악성 재고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A5AE3D-F1D1-4068-8FBE-304F305223C2}"/>
              </a:ext>
            </a:extLst>
          </p:cNvPr>
          <p:cNvSpPr txBox="1"/>
          <p:nvPr/>
        </p:nvSpPr>
        <p:spPr>
          <a:xfrm>
            <a:off x="5678395" y="1762713"/>
            <a:ext cx="44046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고객님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K-baba</a:t>
            </a:r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입니다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고객님의 현 등급은 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브론즈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kumimoji="1" lang="en-US" altLang="ko-Kore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등급까지 </a:t>
            </a:r>
            <a:r>
              <a:rPr kumimoji="1" lang="en-US" altLang="ko-Kore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5,000</a:t>
            </a:r>
            <a:r>
              <a:rPr kumimoji="1"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남았습니다</a:t>
            </a:r>
            <a:r>
              <a:rPr kumimoji="1"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en-US" altLang="ko-Kore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실버 등급으로 </a:t>
            </a:r>
            <a:r>
              <a:rPr kumimoji="1"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승급하여</a:t>
            </a:r>
            <a:r>
              <a:rPr kumimoji="1"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혜택을 누리시길 바랍니다</a:t>
            </a:r>
            <a:r>
              <a:rPr kumimoji="1"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52F70F-C2B4-49DA-A314-C4B4F5CC9FFB}"/>
              </a:ext>
            </a:extLst>
          </p:cNvPr>
          <p:cNvGrpSpPr/>
          <p:nvPr/>
        </p:nvGrpSpPr>
        <p:grpSpPr>
          <a:xfrm>
            <a:off x="6190322" y="2758892"/>
            <a:ext cx="3916502" cy="651316"/>
            <a:chOff x="6230257" y="3409929"/>
            <a:chExt cx="3916502" cy="65131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FF8DCA-2230-4A05-82C6-F944265E186A}"/>
                </a:ext>
              </a:extLst>
            </p:cNvPr>
            <p:cNvSpPr txBox="1"/>
            <p:nvPr/>
          </p:nvSpPr>
          <p:spPr>
            <a:xfrm>
              <a:off x="8527822" y="3799635"/>
              <a:ext cx="16189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 등급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819F743-70B2-475E-AD24-0F207A836ADF}"/>
                </a:ext>
              </a:extLst>
            </p:cNvPr>
            <p:cNvGrpSpPr/>
            <p:nvPr/>
          </p:nvGrpSpPr>
          <p:grpSpPr>
            <a:xfrm>
              <a:off x="6230257" y="3409929"/>
              <a:ext cx="3244793" cy="651261"/>
              <a:chOff x="6791100" y="3354967"/>
              <a:chExt cx="3904381" cy="923571"/>
            </a:xfrm>
          </p:grpSpPr>
          <p:sp>
            <p:nvSpPr>
              <p:cNvPr id="61" name="모서리가 둥근 직사각형 1">
                <a:extLst>
                  <a:ext uri="{FF2B5EF4-FFF2-40B4-BE49-F238E27FC236}">
                    <a16:creationId xmlns:a16="http://schemas.microsoft.com/office/drawing/2014/main" id="{AC3A6D5A-E7EB-4815-8CAC-0F150F8C3455}"/>
                  </a:ext>
                </a:extLst>
              </p:cNvPr>
              <p:cNvSpPr/>
              <p:nvPr/>
            </p:nvSpPr>
            <p:spPr>
              <a:xfrm rot="10800000" flipV="1">
                <a:off x="6791100" y="3473676"/>
                <a:ext cx="1438501" cy="4646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</a:rPr>
                  <a:t>브론즈</a:t>
                </a:r>
              </a:p>
            </p:txBody>
          </p:sp>
          <p:sp>
            <p:nvSpPr>
              <p:cNvPr id="62" name="모서리가 둥근 직사각형 11">
                <a:extLst>
                  <a:ext uri="{FF2B5EF4-FFF2-40B4-BE49-F238E27FC236}">
                    <a16:creationId xmlns:a16="http://schemas.microsoft.com/office/drawing/2014/main" id="{518E308C-14EC-42E7-9F80-29E07873A055}"/>
                  </a:ext>
                </a:extLst>
              </p:cNvPr>
              <p:cNvSpPr/>
              <p:nvPr/>
            </p:nvSpPr>
            <p:spPr>
              <a:xfrm rot="10800000" flipV="1">
                <a:off x="9256981" y="3473675"/>
                <a:ext cx="1438500" cy="464695"/>
              </a:xfrm>
              <a:prstGeom prst="round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</a:rPr>
                  <a:t>실버</a:t>
                </a:r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1CB671EC-FCCC-4A84-881E-3C4EDC3EE698}"/>
                  </a:ext>
                </a:extLst>
              </p:cNvPr>
              <p:cNvCxnSpPr/>
              <p:nvPr/>
            </p:nvCxnSpPr>
            <p:spPr>
              <a:xfrm>
                <a:off x="8395739" y="3691150"/>
                <a:ext cx="65956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251C59E-5936-4B59-A14A-087AA970C4DA}"/>
                  </a:ext>
                </a:extLst>
              </p:cNvPr>
              <p:cNvSpPr txBox="1"/>
              <p:nvPr/>
            </p:nvSpPr>
            <p:spPr>
              <a:xfrm>
                <a:off x="7124353" y="3907542"/>
                <a:ext cx="1618937" cy="37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 등급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9D6FB4-9798-4819-821F-BF0B37416A73}"/>
                  </a:ext>
                </a:extLst>
              </p:cNvPr>
              <p:cNvSpPr txBox="1"/>
              <p:nvPr/>
            </p:nvSpPr>
            <p:spPr>
              <a:xfrm>
                <a:off x="8294019" y="3354967"/>
                <a:ext cx="1618937" cy="37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65,000</a:t>
                </a:r>
                <a:r>
                  <a:rPr kumimoji="1" lang="ko-Kore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C5EEC1-19F2-42FF-911B-3118C1B4C375}"/>
              </a:ext>
            </a:extLst>
          </p:cNvPr>
          <p:cNvGrpSpPr/>
          <p:nvPr/>
        </p:nvGrpSpPr>
        <p:grpSpPr>
          <a:xfrm>
            <a:off x="5652456" y="1063593"/>
            <a:ext cx="4512040" cy="623427"/>
            <a:chOff x="6415790" y="1319135"/>
            <a:chExt cx="4512040" cy="623427"/>
          </a:xfrm>
        </p:grpSpPr>
        <p:cxnSp>
          <p:nvCxnSpPr>
            <p:cNvPr id="56" name="직선 연결선[R] 4">
              <a:extLst>
                <a:ext uri="{FF2B5EF4-FFF2-40B4-BE49-F238E27FC236}">
                  <a16:creationId xmlns:a16="http://schemas.microsoft.com/office/drawing/2014/main" id="{BB5C8DB5-E803-413B-AB9D-9EE3ED9EEB8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790" y="1927572"/>
              <a:ext cx="451204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1ADD40-4201-4862-A25B-E0B754F8BB4C}"/>
                </a:ext>
              </a:extLst>
            </p:cNvPr>
            <p:cNvSpPr txBox="1"/>
            <p:nvPr/>
          </p:nvSpPr>
          <p:spPr>
            <a:xfrm>
              <a:off x="6415790" y="1319135"/>
              <a:ext cx="2563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K-baba</a:t>
              </a:r>
              <a:r>
                <a:rPr kumimoji="1" lang="ko-Kore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등급 안내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53ECE4-F057-408E-AB8B-D0675EC768F9}"/>
                </a:ext>
              </a:extLst>
            </p:cNvPr>
            <p:cNvSpPr txBox="1"/>
            <p:nvPr/>
          </p:nvSpPr>
          <p:spPr>
            <a:xfrm>
              <a:off x="6415790" y="1503123"/>
              <a:ext cx="16189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보낸사람 </a:t>
              </a:r>
              <a:r>
                <a:rPr kumimoji="1" lang="en-US" altLang="ko-Kore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K- baba</a:t>
              </a:r>
              <a:endPara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A488A7-4DD2-467A-A1D4-8A002F41B3FD}"/>
                </a:ext>
              </a:extLst>
            </p:cNvPr>
            <p:cNvSpPr txBox="1"/>
            <p:nvPr/>
          </p:nvSpPr>
          <p:spPr>
            <a:xfrm>
              <a:off x="6415790" y="1680952"/>
              <a:ext cx="16189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</a:t>
              </a:r>
              <a:r>
                <a:rPr kumimoji="1" lang="ko-Kore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kumimoji="1" lang="en-US" altLang="ko-Kore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kumimoji="1"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kumimoji="1"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kumimoji="1"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kumimoji="1"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18">
              <a:extLst>
                <a:ext uri="{FF2B5EF4-FFF2-40B4-BE49-F238E27FC236}">
                  <a16:creationId xmlns:a16="http://schemas.microsoft.com/office/drawing/2014/main" id="{2F756F5C-A26A-422E-8EC8-67401B030EC2}"/>
                </a:ext>
              </a:extLst>
            </p:cNvPr>
            <p:cNvSpPr/>
            <p:nvPr/>
          </p:nvSpPr>
          <p:spPr>
            <a:xfrm>
              <a:off x="10385961" y="1399914"/>
              <a:ext cx="440267" cy="177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삭제</a:t>
              </a:r>
            </a:p>
          </p:txBody>
        </p:sp>
        <p:sp>
          <p:nvSpPr>
            <p:cNvPr id="68" name="모서리가 둥근 직사각형 19">
              <a:extLst>
                <a:ext uri="{FF2B5EF4-FFF2-40B4-BE49-F238E27FC236}">
                  <a16:creationId xmlns:a16="http://schemas.microsoft.com/office/drawing/2014/main" id="{AF35F017-D337-4A30-A24F-E9BF5CAF4CCD}"/>
                </a:ext>
              </a:extLst>
            </p:cNvPr>
            <p:cNvSpPr/>
            <p:nvPr/>
          </p:nvSpPr>
          <p:spPr>
            <a:xfrm>
              <a:off x="9883026" y="1397275"/>
              <a:ext cx="440267" cy="177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보관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1BEB9-93BD-B2AF-9629-1B06FA76BBE9}"/>
              </a:ext>
            </a:extLst>
          </p:cNvPr>
          <p:cNvSpPr/>
          <p:nvPr/>
        </p:nvSpPr>
        <p:spPr>
          <a:xfrm>
            <a:off x="5570126" y="678021"/>
            <a:ext cx="4688891" cy="300223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구매 취소 예상 고객에게 발송할 이메일</a:t>
            </a:r>
          </a:p>
        </p:txBody>
      </p:sp>
      <p:sp>
        <p:nvSpPr>
          <p:cNvPr id="71" name="Google Shape;183;p4">
            <a:extLst>
              <a:ext uri="{FF2B5EF4-FFF2-40B4-BE49-F238E27FC236}">
                <a16:creationId xmlns:a16="http://schemas.microsoft.com/office/drawing/2014/main" id="{43394060-06EF-4208-8C37-06B9809713F4}"/>
              </a:ext>
            </a:extLst>
          </p:cNvPr>
          <p:cNvSpPr/>
          <p:nvPr/>
        </p:nvSpPr>
        <p:spPr>
          <a:xfrm>
            <a:off x="5581636" y="706374"/>
            <a:ext cx="4671285" cy="2740496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B26FD8-3EF2-4AF6-B431-E841E81B98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02" b="15636"/>
          <a:stretch/>
        </p:blipFill>
        <p:spPr>
          <a:xfrm>
            <a:off x="707203" y="4270058"/>
            <a:ext cx="3276969" cy="20115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A753FC-62F3-464A-A409-ADA81886DE20}"/>
              </a:ext>
            </a:extLst>
          </p:cNvPr>
          <p:cNvSpPr/>
          <p:nvPr/>
        </p:nvSpPr>
        <p:spPr>
          <a:xfrm>
            <a:off x="1739628" y="4669961"/>
            <a:ext cx="1139387" cy="160701"/>
          </a:xfrm>
          <a:prstGeom prst="rect">
            <a:avLst/>
          </a:prstGeom>
          <a:solidFill>
            <a:srgbClr val="DC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59967-9498-5588-C172-BC02EA298D8F}"/>
              </a:ext>
            </a:extLst>
          </p:cNvPr>
          <p:cNvSpPr txBox="1"/>
          <p:nvPr/>
        </p:nvSpPr>
        <p:spPr>
          <a:xfrm>
            <a:off x="692939" y="3459257"/>
            <a:ext cx="955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구매액과 구매 취소 수량에 따른 고객 등급제로 혜택을 차등적으로 제공하고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예측 모델을 활용하여 취소가 예상되는 고객에게 등급별 혜택에 대한 이메일 발송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0ECA6-AB6D-593A-A89A-DD3D1AC711FC}"/>
              </a:ext>
            </a:extLst>
          </p:cNvPr>
          <p:cNvSpPr txBox="1"/>
          <p:nvPr/>
        </p:nvSpPr>
        <p:spPr>
          <a:xfrm>
            <a:off x="702270" y="6303836"/>
            <a:ext cx="960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rPr>
              <a:t>연간 판매량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rPr>
              <a:t>개 이하인 악성 재고를 할인 이벤트 진행과 위탁 판매 방식 제품 중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인기 상품을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ea typeface="+mn-ea"/>
              </a:rPr>
              <a:t>직매입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방식으로 전환함으로써 효율적으로 재고 관리를 가능하게 하고 판매량이 많은 저가 상품 수익성 증대</a:t>
            </a:r>
          </a:p>
        </p:txBody>
      </p:sp>
      <p:sp>
        <p:nvSpPr>
          <p:cNvPr id="6" name="Google Shape;183;p4">
            <a:extLst>
              <a:ext uri="{FF2B5EF4-FFF2-40B4-BE49-F238E27FC236}">
                <a16:creationId xmlns:a16="http://schemas.microsoft.com/office/drawing/2014/main" id="{2EB14982-ECFF-5AE2-437A-C8A7C246F173}"/>
              </a:ext>
            </a:extLst>
          </p:cNvPr>
          <p:cNvSpPr/>
          <p:nvPr/>
        </p:nvSpPr>
        <p:spPr>
          <a:xfrm>
            <a:off x="685661" y="697914"/>
            <a:ext cx="4671285" cy="2740496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163D-23B4-0237-4C29-D4AEFDC4421E}"/>
              </a:ext>
            </a:extLst>
          </p:cNvPr>
          <p:cNvSpPr txBox="1"/>
          <p:nvPr/>
        </p:nvSpPr>
        <p:spPr>
          <a:xfrm>
            <a:off x="3383281" y="1417666"/>
            <a:ext cx="185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매번 할인 </a:t>
            </a:r>
            <a:r>
              <a:rPr lang="en-US" altLang="ko-KR" sz="1200" dirty="0">
                <a:latin typeface="+mn-ea"/>
                <a:ea typeface="+mn-ea"/>
              </a:rPr>
              <a:t>5%, </a:t>
            </a:r>
            <a:r>
              <a:rPr lang="ko-KR" altLang="en-US" sz="1200" dirty="0">
                <a:latin typeface="+mn-ea"/>
                <a:ea typeface="+mn-ea"/>
              </a:rPr>
              <a:t>적립 </a:t>
            </a:r>
            <a:r>
              <a:rPr lang="en-US" altLang="ko-KR" sz="1200" dirty="0">
                <a:latin typeface="+mn-ea"/>
                <a:ea typeface="+mn-ea"/>
              </a:rPr>
              <a:t>5%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CB71-9376-B9C5-C26D-2899D99AEE5D}"/>
              </a:ext>
            </a:extLst>
          </p:cNvPr>
          <p:cNvSpPr txBox="1"/>
          <p:nvPr/>
        </p:nvSpPr>
        <p:spPr>
          <a:xfrm>
            <a:off x="3411193" y="1908679"/>
            <a:ext cx="185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매번 할인 </a:t>
            </a:r>
            <a:r>
              <a:rPr lang="en-US" altLang="ko-KR" sz="1200" dirty="0">
                <a:latin typeface="+mn-ea"/>
                <a:ea typeface="+mn-ea"/>
              </a:rPr>
              <a:t>3%, </a:t>
            </a:r>
            <a:r>
              <a:rPr lang="ko-KR" altLang="en-US" sz="1200" dirty="0">
                <a:latin typeface="+mn-ea"/>
                <a:ea typeface="+mn-ea"/>
              </a:rPr>
              <a:t>적립 </a:t>
            </a:r>
            <a:r>
              <a:rPr lang="en-US" altLang="ko-KR" sz="1200" dirty="0">
                <a:latin typeface="+mn-ea"/>
                <a:ea typeface="+mn-ea"/>
              </a:rPr>
              <a:t>3%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9AE-E5B7-8C3D-F7BC-825B83EA7488}"/>
              </a:ext>
            </a:extLst>
          </p:cNvPr>
          <p:cNvSpPr txBox="1"/>
          <p:nvPr/>
        </p:nvSpPr>
        <p:spPr>
          <a:xfrm>
            <a:off x="3411193" y="2456949"/>
            <a:ext cx="1852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매번 할인 </a:t>
            </a:r>
            <a:r>
              <a:rPr lang="en-US" altLang="ko-KR" sz="1200" dirty="0">
                <a:latin typeface="+mn-ea"/>
                <a:ea typeface="+mn-ea"/>
              </a:rPr>
              <a:t>1%, </a:t>
            </a:r>
            <a:r>
              <a:rPr lang="ko-KR" altLang="en-US" sz="1200" dirty="0">
                <a:latin typeface="+mn-ea"/>
                <a:ea typeface="+mn-ea"/>
              </a:rPr>
              <a:t>적립 </a:t>
            </a:r>
            <a:r>
              <a:rPr lang="en-US" altLang="ko-KR" sz="1200" dirty="0">
                <a:latin typeface="+mn-ea"/>
                <a:ea typeface="+mn-ea"/>
              </a:rPr>
              <a:t>1%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40A44-CE38-5FA5-8331-B88508C962B3}"/>
              </a:ext>
            </a:extLst>
          </p:cNvPr>
          <p:cNvSpPr txBox="1"/>
          <p:nvPr/>
        </p:nvSpPr>
        <p:spPr>
          <a:xfrm>
            <a:off x="3279649" y="2966032"/>
            <a:ext cx="198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첫 구매 할인 </a:t>
            </a:r>
            <a:r>
              <a:rPr lang="en-US" altLang="ko-KR" sz="1200" dirty="0">
                <a:latin typeface="+mn-ea"/>
                <a:ea typeface="+mn-ea"/>
              </a:rPr>
              <a:t>5%, </a:t>
            </a:r>
            <a:r>
              <a:rPr lang="ko-KR" altLang="en-US" sz="1200" dirty="0">
                <a:latin typeface="+mn-ea"/>
                <a:ea typeface="+mn-ea"/>
              </a:rPr>
              <a:t>적립 </a:t>
            </a:r>
            <a:r>
              <a:rPr lang="en-US" altLang="ko-KR" sz="1200" dirty="0">
                <a:latin typeface="+mn-ea"/>
                <a:ea typeface="+mn-ea"/>
              </a:rPr>
              <a:t>5%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A3071F-9A37-2239-D460-F67B3AFE0BA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96768" y="3104532"/>
            <a:ext cx="182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34FC25-48F0-3F13-5AAE-E77395A6DB8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096768" y="2595449"/>
            <a:ext cx="3144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3D5710-11C1-9914-4161-0820EFBAAE6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96768" y="2047179"/>
            <a:ext cx="3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196677-AD39-839F-228E-EC5671A714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68856" y="1555088"/>
            <a:ext cx="314425" cy="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6A81122-37D4-0F8C-DDCA-1AE26BCDFF5A}"/>
              </a:ext>
            </a:extLst>
          </p:cNvPr>
          <p:cNvSpPr txBox="1"/>
          <p:nvPr/>
        </p:nvSpPr>
        <p:spPr>
          <a:xfrm>
            <a:off x="1266039" y="1517286"/>
            <a:ext cx="174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구매액 상위 </a:t>
            </a:r>
            <a:r>
              <a:rPr lang="en-US" altLang="ko-KR" sz="1200" dirty="0">
                <a:latin typeface="+mn-ea"/>
                <a:ea typeface="+mn-ea"/>
              </a:rPr>
              <a:t>5%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F60142-134E-AFC9-6304-A4CE75EC1A11}"/>
              </a:ext>
            </a:extLst>
          </p:cNvPr>
          <p:cNvSpPr txBox="1"/>
          <p:nvPr/>
        </p:nvSpPr>
        <p:spPr>
          <a:xfrm>
            <a:off x="868908" y="2047178"/>
            <a:ext cx="174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구매액 상위 </a:t>
            </a:r>
            <a:r>
              <a:rPr lang="en-US" altLang="ko-KR" sz="1200" dirty="0">
                <a:latin typeface="+mn-ea"/>
                <a:ea typeface="+mn-ea"/>
              </a:rPr>
              <a:t>30%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2274F-FEAF-C3AA-668B-66A6D203438B}"/>
              </a:ext>
            </a:extLst>
          </p:cNvPr>
          <p:cNvSpPr txBox="1"/>
          <p:nvPr/>
        </p:nvSpPr>
        <p:spPr>
          <a:xfrm>
            <a:off x="632326" y="2598086"/>
            <a:ext cx="174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구매액 상위 </a:t>
            </a:r>
            <a:r>
              <a:rPr lang="en-US" altLang="ko-KR" sz="1200" dirty="0">
                <a:latin typeface="+mn-ea"/>
                <a:ea typeface="+mn-ea"/>
              </a:rPr>
              <a:t>50%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8" name="Google Shape;183;p4">
            <a:extLst>
              <a:ext uri="{FF2B5EF4-FFF2-40B4-BE49-F238E27FC236}">
                <a16:creationId xmlns:a16="http://schemas.microsoft.com/office/drawing/2014/main" id="{3DC64E61-012C-3342-CC5A-238BD9040051}"/>
              </a:ext>
            </a:extLst>
          </p:cNvPr>
          <p:cNvSpPr/>
          <p:nvPr/>
        </p:nvSpPr>
        <p:spPr>
          <a:xfrm>
            <a:off x="693493" y="4008447"/>
            <a:ext cx="4558750" cy="2273204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FA04CF-69FE-5FC4-4298-098DCD9EDD3F}"/>
              </a:ext>
            </a:extLst>
          </p:cNvPr>
          <p:cNvSpPr/>
          <p:nvPr/>
        </p:nvSpPr>
        <p:spPr>
          <a:xfrm>
            <a:off x="3981940" y="4270058"/>
            <a:ext cx="1270302" cy="200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27599-9630-5C22-BC79-FB6AC236FFA6}"/>
              </a:ext>
            </a:extLst>
          </p:cNvPr>
          <p:cNvSpPr txBox="1"/>
          <p:nvPr/>
        </p:nvSpPr>
        <p:spPr>
          <a:xfrm>
            <a:off x="3946642" y="4596676"/>
            <a:ext cx="138407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할인 대상 목록</a:t>
            </a:r>
            <a:endParaRPr lang="en-US" altLang="ko-KR" b="1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ko-KR" sz="8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-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플라밍고 조명</a:t>
            </a:r>
            <a:endParaRPr lang="en-US" altLang="ko-KR" sz="1200" b="1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-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에나멜</a:t>
            </a:r>
            <a:endParaRPr lang="en-US" altLang="ko-KR" sz="1200" b="1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- </a:t>
            </a:r>
            <a:r>
              <a:rPr lang="ko-KR" altLang="en-US" sz="1200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헤어밴드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-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장미우산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180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품목</a:t>
            </a:r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5" name="그림 74" descr="램프, 옅은이(가) 표시된 사진&#10;&#10;자동 생성된 설명">
            <a:extLst>
              <a:ext uri="{FF2B5EF4-FFF2-40B4-BE49-F238E27FC236}">
                <a16:creationId xmlns:a16="http://schemas.microsoft.com/office/drawing/2014/main" id="{C62F5AAF-3E90-A514-5F7E-3B0FA4AFC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4052" y="4577715"/>
            <a:ext cx="1171575" cy="1171575"/>
          </a:xfrm>
          <a:prstGeom prst="rect">
            <a:avLst/>
          </a:prstGeom>
        </p:spPr>
      </p:pic>
      <p:sp>
        <p:nvSpPr>
          <p:cNvPr id="76" name="슬라이드 번호 개체 틀 75">
            <a:extLst>
              <a:ext uri="{FF2B5EF4-FFF2-40B4-BE49-F238E27FC236}">
                <a16:creationId xmlns:a16="http://schemas.microsoft.com/office/drawing/2014/main" id="{EBF834DA-6020-BAA9-3D07-2839F06F0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EDD54B7-32FB-4371-B9C7-DC2C60F7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216" y="4138665"/>
            <a:ext cx="4201464" cy="21212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F274C5-717F-405F-ACB5-E893245CA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3" b="11942"/>
          <a:stretch/>
        </p:blipFill>
        <p:spPr>
          <a:xfrm>
            <a:off x="1048973" y="1258625"/>
            <a:ext cx="4391036" cy="20925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A6FD14-4B11-4A05-AEC3-70EB6D729C84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782E3-D466-4448-BF4E-EB2140DDD5F0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개선안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C484365-07C8-4E6D-BC9C-BE2D37DE6F8C}"/>
              </a:ext>
            </a:extLst>
          </p:cNvPr>
          <p:cNvSpPr/>
          <p:nvPr/>
        </p:nvSpPr>
        <p:spPr>
          <a:xfrm>
            <a:off x="1048973" y="948682"/>
            <a:ext cx="4391036" cy="309943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동일 판매자의 제품 묶음 할인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C4BBC-B6A9-2234-7D4D-C8AD9BE89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6" t="7441" r="3040" b="4555"/>
          <a:stretch/>
        </p:blipFill>
        <p:spPr>
          <a:xfrm>
            <a:off x="5753166" y="1258625"/>
            <a:ext cx="4189514" cy="21168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B1BEB9-93BD-B2AF-9629-1B06FA76BBE9}"/>
              </a:ext>
            </a:extLst>
          </p:cNvPr>
          <p:cNvSpPr/>
          <p:nvPr/>
        </p:nvSpPr>
        <p:spPr>
          <a:xfrm>
            <a:off x="5741215" y="968850"/>
            <a:ext cx="4201465" cy="316572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이런 상품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어떠세요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?’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추천 시스템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F459C50-6F77-4C88-9E75-5F4454B91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87" y="4059911"/>
            <a:ext cx="4391036" cy="22000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813DE4-66A9-4C1A-B681-CEF8605B06D7}"/>
              </a:ext>
            </a:extLst>
          </p:cNvPr>
          <p:cNvSpPr/>
          <p:nvPr/>
        </p:nvSpPr>
        <p:spPr>
          <a:xfrm>
            <a:off x="5741216" y="3820956"/>
            <a:ext cx="4201464" cy="317709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제조업체를 위한 서버 구축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334264-02E0-4B9A-B457-0E34652278E2}"/>
              </a:ext>
            </a:extLst>
          </p:cNvPr>
          <p:cNvSpPr/>
          <p:nvPr/>
        </p:nvSpPr>
        <p:spPr>
          <a:xfrm>
            <a:off x="1065386" y="3808226"/>
            <a:ext cx="4391035" cy="330440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홈페이지 내의 이벤트 코너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D371F-88FC-F7BF-8AF7-303A7306BD51}"/>
              </a:ext>
            </a:extLst>
          </p:cNvPr>
          <p:cNvSpPr txBox="1"/>
          <p:nvPr/>
        </p:nvSpPr>
        <p:spPr>
          <a:xfrm>
            <a:off x="1065386" y="3418256"/>
            <a:ext cx="887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n-ea"/>
                <a:ea typeface="+mn-ea"/>
              </a:rPr>
              <a:t>묶음 할인 판매 계획 및 추천 팝업을 통한 판매량 증가 기대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40ED6-5244-2F31-2100-A603CA75911E}"/>
              </a:ext>
            </a:extLst>
          </p:cNvPr>
          <p:cNvSpPr txBox="1"/>
          <p:nvPr/>
        </p:nvSpPr>
        <p:spPr>
          <a:xfrm>
            <a:off x="1046741" y="6358526"/>
            <a:ext cx="88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n-ea"/>
                <a:ea typeface="맑은 고딕" panose="020B0503020000020004" pitchFamily="50" charset="-127"/>
              </a:rPr>
              <a:t>특별시즌 이벤트 페이지 제작 및 </a:t>
            </a:r>
            <a:r>
              <a:rPr lang="ko-KR" altLang="en-US" sz="1400" b="1" dirty="0">
                <a:latin typeface="+mn-ea"/>
                <a:ea typeface="+mn-ea"/>
              </a:rPr>
              <a:t>제조 업체 대상 서버 구축하여 해당 시즌 상품들의 수요 관리 효과 기대 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8" name="Google Shape;183;p4">
            <a:extLst>
              <a:ext uri="{FF2B5EF4-FFF2-40B4-BE49-F238E27FC236}">
                <a16:creationId xmlns:a16="http://schemas.microsoft.com/office/drawing/2014/main" id="{586789CC-868E-37AC-6A85-BB3DAA1CEB53}"/>
              </a:ext>
            </a:extLst>
          </p:cNvPr>
          <p:cNvSpPr/>
          <p:nvPr/>
        </p:nvSpPr>
        <p:spPr>
          <a:xfrm>
            <a:off x="5741215" y="968850"/>
            <a:ext cx="4199233" cy="2406650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83;p4">
            <a:extLst>
              <a:ext uri="{FF2B5EF4-FFF2-40B4-BE49-F238E27FC236}">
                <a16:creationId xmlns:a16="http://schemas.microsoft.com/office/drawing/2014/main" id="{8C934F94-0705-A783-A3BA-89CEA37C0BB2}"/>
              </a:ext>
            </a:extLst>
          </p:cNvPr>
          <p:cNvSpPr/>
          <p:nvPr/>
        </p:nvSpPr>
        <p:spPr>
          <a:xfrm>
            <a:off x="1046742" y="968850"/>
            <a:ext cx="4405218" cy="2382331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3;p4">
            <a:extLst>
              <a:ext uri="{FF2B5EF4-FFF2-40B4-BE49-F238E27FC236}">
                <a16:creationId xmlns:a16="http://schemas.microsoft.com/office/drawing/2014/main" id="{DDCA81BB-8316-30EC-F9C0-563F67E05EFF}"/>
              </a:ext>
            </a:extLst>
          </p:cNvPr>
          <p:cNvSpPr/>
          <p:nvPr/>
        </p:nvSpPr>
        <p:spPr>
          <a:xfrm>
            <a:off x="5738985" y="3808224"/>
            <a:ext cx="4199234" cy="2451705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83;p4">
            <a:extLst>
              <a:ext uri="{FF2B5EF4-FFF2-40B4-BE49-F238E27FC236}">
                <a16:creationId xmlns:a16="http://schemas.microsoft.com/office/drawing/2014/main" id="{4E0498DE-049C-5BC0-40B1-1322899BB21E}"/>
              </a:ext>
            </a:extLst>
          </p:cNvPr>
          <p:cNvSpPr/>
          <p:nvPr/>
        </p:nvSpPr>
        <p:spPr>
          <a:xfrm>
            <a:off x="1046742" y="3808223"/>
            <a:ext cx="4411910" cy="2451706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470ACE4-9A4C-BB6E-0924-9A800F568B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r>
              <a:rPr lang="en-US" altLang="ko-KR" dirty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A6FD14-4B11-4A05-AEC3-70EB6D729C84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782E3-D466-4448-BF4E-EB2140DDD5F0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개선안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185;p4">
            <a:extLst>
              <a:ext uri="{FF2B5EF4-FFF2-40B4-BE49-F238E27FC236}">
                <a16:creationId xmlns:a16="http://schemas.microsoft.com/office/drawing/2014/main" id="{30753954-E62C-4CDA-B74F-C04BD2B90F2D}"/>
              </a:ext>
            </a:extLst>
          </p:cNvPr>
          <p:cNvSpPr/>
          <p:nvPr/>
        </p:nvSpPr>
        <p:spPr>
          <a:xfrm>
            <a:off x="581895" y="796716"/>
            <a:ext cx="129039" cy="42240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D3CEA-2DDE-4AAF-BA2A-2E7DE6FC5FC0}"/>
              </a:ext>
            </a:extLst>
          </p:cNvPr>
          <p:cNvSpPr/>
          <p:nvPr/>
        </p:nvSpPr>
        <p:spPr>
          <a:xfrm>
            <a:off x="515694" y="1425872"/>
            <a:ext cx="4777378" cy="325420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전략적 제휴 협상 대상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764A55F-95FD-4AEB-B783-63E1F794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NotoSansKR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183;p4">
            <a:extLst>
              <a:ext uri="{FF2B5EF4-FFF2-40B4-BE49-F238E27FC236}">
                <a16:creationId xmlns:a16="http://schemas.microsoft.com/office/drawing/2014/main" id="{1144083C-2A9A-44B2-A4FA-73A7296BE4C3}"/>
              </a:ext>
            </a:extLst>
          </p:cNvPr>
          <p:cNvSpPr/>
          <p:nvPr/>
        </p:nvSpPr>
        <p:spPr>
          <a:xfrm>
            <a:off x="395513" y="1337017"/>
            <a:ext cx="9919324" cy="5110435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62DA8-2162-4846-AD12-FD5B820C547A}"/>
              </a:ext>
            </a:extLst>
          </p:cNvPr>
          <p:cNvSpPr/>
          <p:nvPr/>
        </p:nvSpPr>
        <p:spPr>
          <a:xfrm>
            <a:off x="5444588" y="1427619"/>
            <a:ext cx="4763440" cy="325420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협상 내용 및 판매전략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FD472F-D7AE-4E84-B0CE-DB7BF0D6D3C2}"/>
              </a:ext>
            </a:extLst>
          </p:cNvPr>
          <p:cNvSpPr/>
          <p:nvPr/>
        </p:nvSpPr>
        <p:spPr>
          <a:xfrm>
            <a:off x="5893830" y="3370321"/>
            <a:ext cx="1250739" cy="160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리엔화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소매점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973786-1D2B-4F06-90B4-DFDD11D9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3" t="6921" r="79677" b="83754"/>
          <a:stretch/>
        </p:blipFill>
        <p:spPr>
          <a:xfrm>
            <a:off x="8380949" y="2611321"/>
            <a:ext cx="1120648" cy="343187"/>
          </a:xfrm>
          <a:prstGeom prst="rect">
            <a:avLst/>
          </a:prstGeom>
        </p:spPr>
      </p:pic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106991B3-25D9-4FA4-9C48-2B69E1ABF0DD}"/>
              </a:ext>
            </a:extLst>
          </p:cNvPr>
          <p:cNvSpPr/>
          <p:nvPr/>
        </p:nvSpPr>
        <p:spPr>
          <a:xfrm>
            <a:off x="7332631" y="2175141"/>
            <a:ext cx="1335089" cy="212851"/>
          </a:xfrm>
          <a:prstGeom prst="curvedDownArrow">
            <a:avLst>
              <a:gd name="adj1" fmla="val 25000"/>
              <a:gd name="adj2" fmla="val 72593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0D6D2-5F45-4258-9D4E-3F2153F4B3CA}"/>
              </a:ext>
            </a:extLst>
          </p:cNvPr>
          <p:cNvSpPr txBox="1"/>
          <p:nvPr/>
        </p:nvSpPr>
        <p:spPr>
          <a:xfrm>
            <a:off x="5871477" y="3756504"/>
            <a:ext cx="446571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ä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수익구조 협상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리엔화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1:9</a:t>
            </a:r>
          </a:p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ä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품목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  - 1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차적 품목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가방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우산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탁상 시계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확대 품목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매트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국내 생활용품 업체와 공급망 체계 구축 및 운영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  - 1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차 대상 업체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사라코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dotcomgiftshop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확대 업체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스튜디오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딩동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카페노리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 2" panose="05020102010507070707" pitchFamily="18" charset="2"/>
            </a:endParaRPr>
          </a:p>
        </p:txBody>
      </p:sp>
      <p:sp>
        <p:nvSpPr>
          <p:cNvPr id="35" name="화살표: 아래로 구부러짐 34">
            <a:extLst>
              <a:ext uri="{FF2B5EF4-FFF2-40B4-BE49-F238E27FC236}">
                <a16:creationId xmlns:a16="http://schemas.microsoft.com/office/drawing/2014/main" id="{89CA8DFE-EA6E-4386-98F1-9D84E1A88611}"/>
              </a:ext>
            </a:extLst>
          </p:cNvPr>
          <p:cNvSpPr/>
          <p:nvPr/>
        </p:nvSpPr>
        <p:spPr>
          <a:xfrm rot="10800000">
            <a:off x="7228373" y="3273333"/>
            <a:ext cx="1335089" cy="24906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2089A9-0BEA-A5C9-6D3D-ED02FDC8DEC0}"/>
              </a:ext>
            </a:extLst>
          </p:cNvPr>
          <p:cNvGrpSpPr/>
          <p:nvPr/>
        </p:nvGrpSpPr>
        <p:grpSpPr>
          <a:xfrm>
            <a:off x="809834" y="2074549"/>
            <a:ext cx="1020545" cy="870052"/>
            <a:chOff x="1309187" y="5029816"/>
            <a:chExt cx="1037414" cy="1158044"/>
          </a:xfrm>
        </p:grpSpPr>
        <p:pic>
          <p:nvPicPr>
            <p:cNvPr id="5" name="Picture 2" descr="https://t1.daumcdn.net/cfile/tistory/99CCEB3D5AF98F2E1C">
              <a:extLst>
                <a:ext uri="{FF2B5EF4-FFF2-40B4-BE49-F238E27FC236}">
                  <a16:creationId xmlns:a16="http://schemas.microsoft.com/office/drawing/2014/main" id="{766E0434-0AEE-3893-51FE-2F67BC04E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187" y="5029816"/>
              <a:ext cx="1037414" cy="115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496B884-B86D-5E7D-AA05-EB0453BF055E}"/>
                </a:ext>
              </a:extLst>
            </p:cNvPr>
            <p:cNvSpPr/>
            <p:nvPr/>
          </p:nvSpPr>
          <p:spPr>
            <a:xfrm>
              <a:off x="1309187" y="5903318"/>
              <a:ext cx="1037414" cy="283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리엔화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마트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15C6B3-5E93-D031-5514-D024B10C62AC}"/>
              </a:ext>
            </a:extLst>
          </p:cNvPr>
          <p:cNvSpPr txBox="1"/>
          <p:nvPr/>
        </p:nvSpPr>
        <p:spPr>
          <a:xfrm>
            <a:off x="2023587" y="2125665"/>
            <a:ext cx="2811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상하이의 체인형 슈퍼마켓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4A4E3-A3AA-0C78-DE51-4692036FEAE1}"/>
              </a:ext>
            </a:extLst>
          </p:cNvPr>
          <p:cNvSpPr txBox="1"/>
          <p:nvPr/>
        </p:nvSpPr>
        <p:spPr>
          <a:xfrm>
            <a:off x="2041571" y="2452785"/>
            <a:ext cx="2811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5000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 개 이상의 점포 운영</a:t>
            </a:r>
          </a:p>
        </p:txBody>
      </p:sp>
      <p:grpSp>
        <p:nvGrpSpPr>
          <p:cNvPr id="19" name="그래픽 15" descr="집 Wi-Fi에서 작업 윤곽선">
            <a:extLst>
              <a:ext uri="{FF2B5EF4-FFF2-40B4-BE49-F238E27FC236}">
                <a16:creationId xmlns:a16="http://schemas.microsoft.com/office/drawing/2014/main" id="{FD60DBDF-8C0B-605F-B0B5-DC909D81F920}"/>
              </a:ext>
            </a:extLst>
          </p:cNvPr>
          <p:cNvGrpSpPr/>
          <p:nvPr/>
        </p:nvGrpSpPr>
        <p:grpSpPr>
          <a:xfrm>
            <a:off x="5980238" y="2197501"/>
            <a:ext cx="1111333" cy="1066639"/>
            <a:chOff x="5666836" y="3197479"/>
            <a:chExt cx="1111333" cy="1066639"/>
          </a:xfrm>
          <a:solidFill>
            <a:srgbClr val="000000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15542AD-CA70-F028-1AB3-9584BADA00A9}"/>
                </a:ext>
              </a:extLst>
            </p:cNvPr>
            <p:cNvSpPr/>
            <p:nvPr/>
          </p:nvSpPr>
          <p:spPr>
            <a:xfrm>
              <a:off x="5666836" y="3309284"/>
              <a:ext cx="1077925" cy="954834"/>
            </a:xfrm>
            <a:custGeom>
              <a:avLst/>
              <a:gdLst>
                <a:gd name="connsiteX0" fmla="*/ 0 w 1077925"/>
                <a:gd name="connsiteY0" fmla="*/ 512009 h 954834"/>
                <a:gd name="connsiteX1" fmla="*/ 84414 w 1077925"/>
                <a:gd name="connsiteY1" fmla="*/ 596404 h 954834"/>
                <a:gd name="connsiteX2" fmla="*/ 148717 w 1077925"/>
                <a:gd name="connsiteY2" fmla="*/ 535511 h 954834"/>
                <a:gd name="connsiteX3" fmla="*/ 148717 w 1077925"/>
                <a:gd name="connsiteY3" fmla="*/ 954521 h 954834"/>
                <a:gd name="connsiteX4" fmla="*/ 473959 w 1077925"/>
                <a:gd name="connsiteY4" fmla="*/ 954651 h 954834"/>
                <a:gd name="connsiteX5" fmla="*/ 473959 w 1077925"/>
                <a:gd name="connsiteY5" fmla="*/ 629838 h 954834"/>
                <a:gd name="connsiteX6" fmla="*/ 604041 w 1077925"/>
                <a:gd name="connsiteY6" fmla="*/ 629838 h 954834"/>
                <a:gd name="connsiteX7" fmla="*/ 604041 w 1077925"/>
                <a:gd name="connsiteY7" fmla="*/ 954705 h 954834"/>
                <a:gd name="connsiteX8" fmla="*/ 929205 w 1077925"/>
                <a:gd name="connsiteY8" fmla="*/ 954835 h 954834"/>
                <a:gd name="connsiteX9" fmla="*/ 929205 w 1077925"/>
                <a:gd name="connsiteY9" fmla="*/ 534956 h 954834"/>
                <a:gd name="connsiteX10" fmla="*/ 993855 w 1077925"/>
                <a:gd name="connsiteY10" fmla="*/ 596094 h 954834"/>
                <a:gd name="connsiteX11" fmla="*/ 1077926 w 1077925"/>
                <a:gd name="connsiteY11" fmla="*/ 512011 h 954834"/>
                <a:gd name="connsiteX12" fmla="*/ 538999 w 1077925"/>
                <a:gd name="connsiteY12" fmla="*/ 0 h 954834"/>
                <a:gd name="connsiteX13" fmla="*/ 903189 w 1077925"/>
                <a:gd name="connsiteY13" fmla="*/ 928810 h 954834"/>
                <a:gd name="connsiteX14" fmla="*/ 630057 w 1077925"/>
                <a:gd name="connsiteY14" fmla="*/ 928702 h 954834"/>
                <a:gd name="connsiteX15" fmla="*/ 630057 w 1077925"/>
                <a:gd name="connsiteY15" fmla="*/ 603822 h 954834"/>
                <a:gd name="connsiteX16" fmla="*/ 447943 w 1077925"/>
                <a:gd name="connsiteY16" fmla="*/ 603822 h 954834"/>
                <a:gd name="connsiteX17" fmla="*/ 447943 w 1077925"/>
                <a:gd name="connsiteY17" fmla="*/ 928625 h 954834"/>
                <a:gd name="connsiteX18" fmla="*/ 174733 w 1077925"/>
                <a:gd name="connsiteY18" fmla="*/ 928517 h 954834"/>
                <a:gd name="connsiteX19" fmla="*/ 174733 w 1077925"/>
                <a:gd name="connsiteY19" fmla="*/ 510875 h 954834"/>
                <a:gd name="connsiteX20" fmla="*/ 539000 w 1077925"/>
                <a:gd name="connsiteY20" fmla="*/ 165933 h 954834"/>
                <a:gd name="connsiteX21" fmla="*/ 903189 w 1077925"/>
                <a:gd name="connsiteY21" fmla="*/ 510349 h 954834"/>
                <a:gd name="connsiteX22" fmla="*/ 993344 w 1077925"/>
                <a:gd name="connsiteY22" fmla="*/ 559799 h 954834"/>
                <a:gd name="connsiteX23" fmla="*/ 539000 w 1077925"/>
                <a:gd name="connsiteY23" fmla="*/ 130111 h 954834"/>
                <a:gd name="connsiteX24" fmla="*/ 84896 w 1077925"/>
                <a:gd name="connsiteY24" fmla="*/ 560110 h 954834"/>
                <a:gd name="connsiteX25" fmla="*/ 37272 w 1077925"/>
                <a:gd name="connsiteY25" fmla="*/ 512492 h 954834"/>
                <a:gd name="connsiteX26" fmla="*/ 538996 w 1077925"/>
                <a:gd name="connsiteY26" fmla="*/ 35884 h 954834"/>
                <a:gd name="connsiteX27" fmla="*/ 1040651 w 1077925"/>
                <a:gd name="connsiteY27" fmla="*/ 512492 h 95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77925" h="954834">
                  <a:moveTo>
                    <a:pt x="0" y="512009"/>
                  </a:moveTo>
                  <a:lnTo>
                    <a:pt x="84414" y="596404"/>
                  </a:lnTo>
                  <a:lnTo>
                    <a:pt x="148717" y="535511"/>
                  </a:lnTo>
                  <a:lnTo>
                    <a:pt x="148717" y="954521"/>
                  </a:lnTo>
                  <a:lnTo>
                    <a:pt x="473959" y="954651"/>
                  </a:lnTo>
                  <a:lnTo>
                    <a:pt x="473959" y="629838"/>
                  </a:lnTo>
                  <a:lnTo>
                    <a:pt x="604041" y="629838"/>
                  </a:lnTo>
                  <a:lnTo>
                    <a:pt x="604041" y="954705"/>
                  </a:lnTo>
                  <a:lnTo>
                    <a:pt x="929205" y="954835"/>
                  </a:lnTo>
                  <a:lnTo>
                    <a:pt x="929205" y="534956"/>
                  </a:lnTo>
                  <a:lnTo>
                    <a:pt x="993855" y="596094"/>
                  </a:lnTo>
                  <a:lnTo>
                    <a:pt x="1077926" y="512011"/>
                  </a:lnTo>
                  <a:lnTo>
                    <a:pt x="538999" y="0"/>
                  </a:lnTo>
                  <a:close/>
                  <a:moveTo>
                    <a:pt x="903189" y="928810"/>
                  </a:moveTo>
                  <a:lnTo>
                    <a:pt x="630057" y="928702"/>
                  </a:lnTo>
                  <a:lnTo>
                    <a:pt x="630057" y="603822"/>
                  </a:lnTo>
                  <a:lnTo>
                    <a:pt x="447943" y="603822"/>
                  </a:lnTo>
                  <a:lnTo>
                    <a:pt x="447943" y="928625"/>
                  </a:lnTo>
                  <a:lnTo>
                    <a:pt x="174733" y="928517"/>
                  </a:lnTo>
                  <a:lnTo>
                    <a:pt x="174733" y="510875"/>
                  </a:lnTo>
                  <a:lnTo>
                    <a:pt x="539000" y="165933"/>
                  </a:lnTo>
                  <a:lnTo>
                    <a:pt x="903189" y="510349"/>
                  </a:lnTo>
                  <a:close/>
                  <a:moveTo>
                    <a:pt x="993344" y="559799"/>
                  </a:moveTo>
                  <a:lnTo>
                    <a:pt x="539000" y="130111"/>
                  </a:lnTo>
                  <a:lnTo>
                    <a:pt x="84896" y="560110"/>
                  </a:lnTo>
                  <a:lnTo>
                    <a:pt x="37272" y="512492"/>
                  </a:lnTo>
                  <a:lnTo>
                    <a:pt x="538996" y="35884"/>
                  </a:lnTo>
                  <a:lnTo>
                    <a:pt x="1040651" y="512492"/>
                  </a:lnTo>
                  <a:close/>
                </a:path>
              </a:pathLst>
            </a:custGeom>
            <a:solidFill>
              <a:srgbClr val="000000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A75AE52-E7F3-A01F-67B3-608F554BDFE6}"/>
                </a:ext>
              </a:extLst>
            </p:cNvPr>
            <p:cNvSpPr/>
            <p:nvPr/>
          </p:nvSpPr>
          <p:spPr>
            <a:xfrm>
              <a:off x="6426948" y="3197479"/>
              <a:ext cx="351220" cy="351221"/>
            </a:xfrm>
            <a:custGeom>
              <a:avLst/>
              <a:gdLst>
                <a:gd name="connsiteX0" fmla="*/ 248349 w 351220"/>
                <a:gd name="connsiteY0" fmla="*/ 102872 h 351221"/>
                <a:gd name="connsiteX1" fmla="*/ 0 w 351220"/>
                <a:gd name="connsiteY1" fmla="*/ 1 h 351221"/>
                <a:gd name="connsiteX2" fmla="*/ 0 w 351220"/>
                <a:gd name="connsiteY2" fmla="*/ 26018 h 351221"/>
                <a:gd name="connsiteX3" fmla="*/ 325203 w 351220"/>
                <a:gd name="connsiteY3" fmla="*/ 351221 h 351221"/>
                <a:gd name="connsiteX4" fmla="*/ 351220 w 351220"/>
                <a:gd name="connsiteY4" fmla="*/ 351221 h 351221"/>
                <a:gd name="connsiteX5" fmla="*/ 248349 w 351220"/>
                <a:gd name="connsiteY5" fmla="*/ 102872 h 3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220" h="351221">
                  <a:moveTo>
                    <a:pt x="248349" y="102872"/>
                  </a:moveTo>
                  <a:cubicBezTo>
                    <a:pt x="182630" y="36786"/>
                    <a:pt x="93201" y="-257"/>
                    <a:pt x="0" y="1"/>
                  </a:cubicBezTo>
                  <a:lnTo>
                    <a:pt x="0" y="26018"/>
                  </a:lnTo>
                  <a:cubicBezTo>
                    <a:pt x="179605" y="26018"/>
                    <a:pt x="325203" y="171616"/>
                    <a:pt x="325203" y="351221"/>
                  </a:cubicBezTo>
                  <a:lnTo>
                    <a:pt x="351220" y="351221"/>
                  </a:lnTo>
                  <a:cubicBezTo>
                    <a:pt x="351476" y="258022"/>
                    <a:pt x="314433" y="168593"/>
                    <a:pt x="248349" y="102872"/>
                  </a:cubicBezTo>
                  <a:close/>
                </a:path>
              </a:pathLst>
            </a:custGeom>
            <a:solidFill>
              <a:srgbClr val="000000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F44F2B9-34EE-E8D7-D125-480942080DBB}"/>
                </a:ext>
              </a:extLst>
            </p:cNvPr>
            <p:cNvSpPr/>
            <p:nvPr/>
          </p:nvSpPr>
          <p:spPr>
            <a:xfrm>
              <a:off x="6426948" y="3301654"/>
              <a:ext cx="247053" cy="247046"/>
            </a:xfrm>
            <a:custGeom>
              <a:avLst/>
              <a:gdLst>
                <a:gd name="connsiteX0" fmla="*/ 221037 w 247053"/>
                <a:gd name="connsiteY0" fmla="*/ 247047 h 247046"/>
                <a:gd name="connsiteX1" fmla="*/ 247053 w 247053"/>
                <a:gd name="connsiteY1" fmla="*/ 247047 h 247046"/>
                <a:gd name="connsiteX2" fmla="*/ 529 w 247053"/>
                <a:gd name="connsiteY2" fmla="*/ 0 h 247046"/>
                <a:gd name="connsiteX3" fmla="*/ 0 w 247053"/>
                <a:gd name="connsiteY3" fmla="*/ 0 h 247046"/>
                <a:gd name="connsiteX4" fmla="*/ 0 w 247053"/>
                <a:gd name="connsiteY4" fmla="*/ 26016 h 247046"/>
                <a:gd name="connsiteX5" fmla="*/ 221037 w 247053"/>
                <a:gd name="connsiteY5" fmla="*/ 246504 h 247046"/>
                <a:gd name="connsiteX6" fmla="*/ 221037 w 247053"/>
                <a:gd name="connsiteY6" fmla="*/ 247047 h 24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53" h="247046">
                  <a:moveTo>
                    <a:pt x="221037" y="247047"/>
                  </a:moveTo>
                  <a:lnTo>
                    <a:pt x="247053" y="247047"/>
                  </a:lnTo>
                  <a:cubicBezTo>
                    <a:pt x="247197" y="110751"/>
                    <a:pt x="136825" y="144"/>
                    <a:pt x="529" y="0"/>
                  </a:cubicBezTo>
                  <a:cubicBezTo>
                    <a:pt x="353" y="0"/>
                    <a:pt x="177" y="0"/>
                    <a:pt x="0" y="0"/>
                  </a:cubicBezTo>
                  <a:lnTo>
                    <a:pt x="0" y="26016"/>
                  </a:lnTo>
                  <a:cubicBezTo>
                    <a:pt x="121924" y="25864"/>
                    <a:pt x="220885" y="124580"/>
                    <a:pt x="221037" y="246504"/>
                  </a:cubicBezTo>
                  <a:cubicBezTo>
                    <a:pt x="221037" y="246685"/>
                    <a:pt x="221037" y="246866"/>
                    <a:pt x="221037" y="247047"/>
                  </a:cubicBezTo>
                  <a:close/>
                </a:path>
              </a:pathLst>
            </a:custGeom>
            <a:solidFill>
              <a:srgbClr val="000000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14748B3-F1CD-E5D7-4E91-AC3586309091}"/>
                </a:ext>
              </a:extLst>
            </p:cNvPr>
            <p:cNvSpPr/>
            <p:nvPr/>
          </p:nvSpPr>
          <p:spPr>
            <a:xfrm>
              <a:off x="6426948" y="3405668"/>
              <a:ext cx="143038" cy="143032"/>
            </a:xfrm>
            <a:custGeom>
              <a:avLst/>
              <a:gdLst>
                <a:gd name="connsiteX0" fmla="*/ 117022 w 143038"/>
                <a:gd name="connsiteY0" fmla="*/ 143032 h 143032"/>
                <a:gd name="connsiteX1" fmla="*/ 143039 w 143038"/>
                <a:gd name="connsiteY1" fmla="*/ 143032 h 143032"/>
                <a:gd name="connsiteX2" fmla="*/ 272 w 143038"/>
                <a:gd name="connsiteY2" fmla="*/ 0 h 143032"/>
                <a:gd name="connsiteX3" fmla="*/ 0 w 143038"/>
                <a:gd name="connsiteY3" fmla="*/ 0 h 143032"/>
                <a:gd name="connsiteX4" fmla="*/ 0 w 143038"/>
                <a:gd name="connsiteY4" fmla="*/ 26016 h 143032"/>
                <a:gd name="connsiteX5" fmla="*/ 117022 w 143038"/>
                <a:gd name="connsiteY5" fmla="*/ 142747 h 143032"/>
                <a:gd name="connsiteX6" fmla="*/ 117022 w 143038"/>
                <a:gd name="connsiteY6" fmla="*/ 143032 h 14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038" h="143032">
                  <a:moveTo>
                    <a:pt x="117022" y="143032"/>
                  </a:moveTo>
                  <a:lnTo>
                    <a:pt x="143039" y="143032"/>
                  </a:lnTo>
                  <a:cubicBezTo>
                    <a:pt x="143112" y="64111"/>
                    <a:pt x="79193" y="73"/>
                    <a:pt x="272" y="0"/>
                  </a:cubicBezTo>
                  <a:cubicBezTo>
                    <a:pt x="181" y="0"/>
                    <a:pt x="91" y="0"/>
                    <a:pt x="0" y="0"/>
                  </a:cubicBezTo>
                  <a:lnTo>
                    <a:pt x="0" y="26016"/>
                  </a:lnTo>
                  <a:cubicBezTo>
                    <a:pt x="64549" y="25936"/>
                    <a:pt x="116942" y="78198"/>
                    <a:pt x="117022" y="142747"/>
                  </a:cubicBezTo>
                  <a:cubicBezTo>
                    <a:pt x="117022" y="142842"/>
                    <a:pt x="117022" y="142937"/>
                    <a:pt x="117022" y="143032"/>
                  </a:cubicBezTo>
                  <a:close/>
                </a:path>
              </a:pathLst>
            </a:custGeom>
            <a:solidFill>
              <a:srgbClr val="000000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FB3CA6-A5B6-6210-4BC5-E3B15F3A15C9}"/>
              </a:ext>
            </a:extLst>
          </p:cNvPr>
          <p:cNvSpPr txBox="1"/>
          <p:nvPr/>
        </p:nvSpPr>
        <p:spPr>
          <a:xfrm>
            <a:off x="748522" y="839807"/>
            <a:ext cx="587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중국 소매업차와의 전략적 제휴 및 중국 시장 확대</a:t>
            </a:r>
          </a:p>
        </p:txBody>
      </p:sp>
      <p:pic>
        <p:nvPicPr>
          <p:cNvPr id="42" name="그림 41" descr="지도이(가) 표시된 사진&#10;&#10;자동 생성된 설명">
            <a:extLst>
              <a:ext uri="{FF2B5EF4-FFF2-40B4-BE49-F238E27FC236}">
                <a16:creationId xmlns:a16="http://schemas.microsoft.com/office/drawing/2014/main" id="{449F3304-2381-83A4-EC49-1131BAD63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091" y="3173486"/>
            <a:ext cx="3181350" cy="2895600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6016B0-D52D-7D4B-18CF-646056C6FF91}"/>
              </a:ext>
            </a:extLst>
          </p:cNvPr>
          <p:cNvCxnSpPr>
            <a:cxnSpLocks/>
          </p:cNvCxnSpPr>
          <p:nvPr/>
        </p:nvCxnSpPr>
        <p:spPr>
          <a:xfrm flipH="1">
            <a:off x="5355175" y="1425872"/>
            <a:ext cx="22005" cy="4936828"/>
          </a:xfrm>
          <a:prstGeom prst="line">
            <a:avLst/>
          </a:prstGeom>
          <a:ln w="254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슬라이드 번호 개체 틀 50">
            <a:extLst>
              <a:ext uri="{FF2B5EF4-FFF2-40B4-BE49-F238E27FC236}">
                <a16:creationId xmlns:a16="http://schemas.microsoft.com/office/drawing/2014/main" id="{F4837842-2122-2C2A-C61B-6D8066E83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r>
              <a:rPr lang="en-US" altLang="ko-KR" dirty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4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74AB3B-5C5D-49AE-B153-CE9BCA715C21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BCF6B-6926-4E58-8DE2-3B909852D811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n-ea"/>
                <a:ea typeface="+mn-ea"/>
              </a:rPr>
              <a:t>시연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7236AA-9437-984A-A4C0-459F8427FC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r>
              <a:rPr lang="en-US" altLang="ko-KR" dirty="0"/>
              <a:t>/18</a:t>
            </a:r>
            <a:endParaRPr lang="en-US" dirty="0"/>
          </a:p>
        </p:txBody>
      </p:sp>
      <p:pic>
        <p:nvPicPr>
          <p:cNvPr id="5" name="bandicam_2022-11-18_11-57-36-500">
            <a:hlinkClick r:id="" action="ppaction://media"/>
            <a:extLst>
              <a:ext uri="{FF2B5EF4-FFF2-40B4-BE49-F238E27FC236}">
                <a16:creationId xmlns:a16="http://schemas.microsoft.com/office/drawing/2014/main" id="{30258953-332B-5285-2C44-60ABE9BC1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562603"/>
            <a:ext cx="10799763" cy="60753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FB706E-A8A2-918C-D4D6-94E41873528B}"/>
              </a:ext>
            </a:extLst>
          </p:cNvPr>
          <p:cNvSpPr/>
          <p:nvPr/>
        </p:nvSpPr>
        <p:spPr>
          <a:xfrm>
            <a:off x="4506686" y="562603"/>
            <a:ext cx="1838130" cy="2336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2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74AB3B-5C5D-49AE-B153-CE9BCA715C21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BCF6B-6926-4E58-8DE2-3B909852D811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n-ea"/>
                <a:ea typeface="+mn-ea"/>
              </a:rPr>
              <a:t>시연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200AD0-9014-A8AB-EDFF-AD1ECEE6E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r>
              <a:rPr lang="en-US" altLang="ko-KR" dirty="0"/>
              <a:t>/18</a:t>
            </a:r>
            <a:endParaRPr lang="en-US" dirty="0"/>
          </a:p>
        </p:txBody>
      </p:sp>
      <p:pic>
        <p:nvPicPr>
          <p:cNvPr id="8" name="bandicam_2022-11-18_11-27-26-539__online-video-cutter.com___1_">
            <a:hlinkClick r:id="" action="ppaction://media"/>
            <a:extLst>
              <a:ext uri="{FF2B5EF4-FFF2-40B4-BE49-F238E27FC236}">
                <a16:creationId xmlns:a16="http://schemas.microsoft.com/office/drawing/2014/main" id="{05F413D8-2166-5B64-D102-760B546E7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048967"/>
            <a:ext cx="10804519" cy="50470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35AE1B-511B-A148-FDA6-12D92A61FD01}"/>
              </a:ext>
            </a:extLst>
          </p:cNvPr>
          <p:cNvSpPr/>
          <p:nvPr/>
        </p:nvSpPr>
        <p:spPr>
          <a:xfrm>
            <a:off x="4480816" y="1048967"/>
            <a:ext cx="1838130" cy="193250"/>
          </a:xfrm>
          <a:prstGeom prst="rect">
            <a:avLst/>
          </a:prstGeom>
          <a:solidFill>
            <a:srgbClr val="DD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D3FD31-4C04-4A2D-A41E-8B51D5560B25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42B97-8965-4BCA-8C99-526EF4BACC03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소감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74F9F2-3119-45DF-8322-A92A880985B1}"/>
              </a:ext>
            </a:extLst>
          </p:cNvPr>
          <p:cNvGrpSpPr/>
          <p:nvPr/>
        </p:nvGrpSpPr>
        <p:grpSpPr>
          <a:xfrm>
            <a:off x="1920429" y="757527"/>
            <a:ext cx="8620182" cy="924684"/>
            <a:chOff x="1764354" y="1033442"/>
            <a:chExt cx="8620182" cy="718427"/>
          </a:xfrm>
        </p:grpSpPr>
        <p:sp>
          <p:nvSpPr>
            <p:cNvPr id="6" name="말풍선: 모서리가 둥근 사각형 5">
              <a:extLst>
                <a:ext uri="{FF2B5EF4-FFF2-40B4-BE49-F238E27FC236}">
                  <a16:creationId xmlns:a16="http://schemas.microsoft.com/office/drawing/2014/main" id="{97243637-EFEF-4024-8076-6BAB2F0077FE}"/>
                </a:ext>
              </a:extLst>
            </p:cNvPr>
            <p:cNvSpPr/>
            <p:nvPr/>
          </p:nvSpPr>
          <p:spPr>
            <a:xfrm>
              <a:off x="2282952" y="1033442"/>
              <a:ext cx="8101584" cy="713232"/>
            </a:xfrm>
            <a:prstGeom prst="wedgeRoundRectCallout">
              <a:avLst>
                <a:gd name="adj1" fmla="val -28169"/>
                <a:gd name="adj2" fmla="val 15064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박진솔</a:t>
              </a:r>
              <a:r>
                <a:rPr lang="ko-KR" altLang="en-US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: </a:t>
              </a:r>
              <a:r>
                <a:rPr lang="ko-KR" altLang="en-US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경영학도로서 기업의 문제해결방식을 배울 수 있어 좋았습니다</a:t>
              </a:r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.</a:t>
              </a:r>
              <a:endPara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C9EA31BD-7BD9-4850-AF47-9B91140D5F13}"/>
                </a:ext>
              </a:extLst>
            </p:cNvPr>
            <p:cNvSpPr/>
            <p:nvPr/>
          </p:nvSpPr>
          <p:spPr>
            <a:xfrm rot="15634482">
              <a:off x="1963403" y="1346537"/>
              <a:ext cx="206283" cy="604382"/>
            </a:xfrm>
            <a:prstGeom prst="triangle">
              <a:avLst>
                <a:gd name="adj" fmla="val 42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ED078D-3E85-485B-B5E1-B3D03EC89BF8}"/>
              </a:ext>
            </a:extLst>
          </p:cNvPr>
          <p:cNvGrpSpPr/>
          <p:nvPr/>
        </p:nvGrpSpPr>
        <p:grpSpPr>
          <a:xfrm>
            <a:off x="264049" y="1834813"/>
            <a:ext cx="8633948" cy="917995"/>
            <a:chOff x="554736" y="1932611"/>
            <a:chExt cx="8633948" cy="717407"/>
          </a:xfrm>
        </p:grpSpPr>
        <p:sp>
          <p:nvSpPr>
            <p:cNvPr id="8" name="말풍선: 모서리가 둥근 사각형 7">
              <a:extLst>
                <a:ext uri="{FF2B5EF4-FFF2-40B4-BE49-F238E27FC236}">
                  <a16:creationId xmlns:a16="http://schemas.microsoft.com/office/drawing/2014/main" id="{EFA274F4-9A41-40B6-B199-5B85D13F33A6}"/>
                </a:ext>
              </a:extLst>
            </p:cNvPr>
            <p:cNvSpPr/>
            <p:nvPr/>
          </p:nvSpPr>
          <p:spPr>
            <a:xfrm>
              <a:off x="554736" y="1932611"/>
              <a:ext cx="8101584" cy="713232"/>
            </a:xfrm>
            <a:prstGeom prst="wedgeRoundRectCallout">
              <a:avLst>
                <a:gd name="adj1" fmla="val -28169"/>
                <a:gd name="adj2" fmla="val 15064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김태현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+mn-ea"/>
                </a:rPr>
                <a:t>진솔팍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죄송합니다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.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D36FBFB-6BFC-47E3-869C-21DA31377073}"/>
                </a:ext>
              </a:extLst>
            </p:cNvPr>
            <p:cNvSpPr/>
            <p:nvPr/>
          </p:nvSpPr>
          <p:spPr>
            <a:xfrm rot="5742804" flipH="1">
              <a:off x="8785410" y="2246744"/>
              <a:ext cx="202166" cy="604382"/>
            </a:xfrm>
            <a:prstGeom prst="triangle">
              <a:avLst>
                <a:gd name="adj" fmla="val 42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3927BEA-7872-48CB-BE4E-72FD37AC0064}"/>
              </a:ext>
            </a:extLst>
          </p:cNvPr>
          <p:cNvGrpSpPr/>
          <p:nvPr/>
        </p:nvGrpSpPr>
        <p:grpSpPr>
          <a:xfrm>
            <a:off x="1938090" y="2892385"/>
            <a:ext cx="8620182" cy="924684"/>
            <a:chOff x="1764354" y="1033442"/>
            <a:chExt cx="8620182" cy="718427"/>
          </a:xfrm>
        </p:grpSpPr>
        <p:sp>
          <p:nvSpPr>
            <p:cNvPr id="37" name="말풍선: 모서리가 둥근 사각형 36">
              <a:extLst>
                <a:ext uri="{FF2B5EF4-FFF2-40B4-BE49-F238E27FC236}">
                  <a16:creationId xmlns:a16="http://schemas.microsoft.com/office/drawing/2014/main" id="{5EB63B7C-E48D-4018-BDC8-820C5C5DF5CA}"/>
                </a:ext>
              </a:extLst>
            </p:cNvPr>
            <p:cNvSpPr/>
            <p:nvPr/>
          </p:nvSpPr>
          <p:spPr>
            <a:xfrm>
              <a:off x="2282952" y="1033442"/>
              <a:ext cx="8101584" cy="713232"/>
            </a:xfrm>
            <a:prstGeom prst="wedgeRoundRectCallout">
              <a:avLst>
                <a:gd name="adj1" fmla="val -28169"/>
                <a:gd name="adj2" fmla="val 15064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최선이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이번 프로젝트를 통해 팀원들 간의 화합이 매우 중요하다는 것을 알 수 있었습니다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.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늦은 시간까지  서로를 응원해주며 버텨온 팀원들에게 감사하며 남은 기간까지 아자아자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홧팅이닷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!</a:t>
              </a:r>
              <a:endPara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ED7FD9F5-D8F3-43FE-93BB-C99EABD7EF4D}"/>
                </a:ext>
              </a:extLst>
            </p:cNvPr>
            <p:cNvSpPr/>
            <p:nvPr/>
          </p:nvSpPr>
          <p:spPr>
            <a:xfrm rot="15634482">
              <a:off x="1963403" y="1346537"/>
              <a:ext cx="206283" cy="604382"/>
            </a:xfrm>
            <a:prstGeom prst="triangle">
              <a:avLst>
                <a:gd name="adj" fmla="val 42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C4049BF-2F55-4608-BA5A-47CB2485E92E}"/>
              </a:ext>
            </a:extLst>
          </p:cNvPr>
          <p:cNvGrpSpPr/>
          <p:nvPr/>
        </p:nvGrpSpPr>
        <p:grpSpPr>
          <a:xfrm>
            <a:off x="264049" y="3981247"/>
            <a:ext cx="8633948" cy="917997"/>
            <a:chOff x="554736" y="1932610"/>
            <a:chExt cx="8633948" cy="717408"/>
          </a:xfrm>
        </p:grpSpPr>
        <p:sp>
          <p:nvSpPr>
            <p:cNvPr id="40" name="말풍선: 모서리가 둥근 사각형 39">
              <a:extLst>
                <a:ext uri="{FF2B5EF4-FFF2-40B4-BE49-F238E27FC236}">
                  <a16:creationId xmlns:a16="http://schemas.microsoft.com/office/drawing/2014/main" id="{046631B4-E5E1-4C8C-9409-194272C95BF7}"/>
                </a:ext>
              </a:extLst>
            </p:cNvPr>
            <p:cNvSpPr/>
            <p:nvPr/>
          </p:nvSpPr>
          <p:spPr>
            <a:xfrm>
              <a:off x="554736" y="1932610"/>
              <a:ext cx="8101584" cy="713232"/>
            </a:xfrm>
            <a:prstGeom prst="wedgeRoundRectCallout">
              <a:avLst>
                <a:gd name="adj1" fmla="val -28169"/>
                <a:gd name="adj2" fmla="val 15064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+mn-ea"/>
                </a:rPr>
                <a:t>김성언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가슴을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PIZZA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얼굴을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PIZZA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생각을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 PIZZA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+mn-ea"/>
                </a:rPr>
                <a:t>페페로니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PIZZA!!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</a:t>
              </a: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3059B913-F6D6-4ECD-84BA-B3859803A571}"/>
                </a:ext>
              </a:extLst>
            </p:cNvPr>
            <p:cNvSpPr/>
            <p:nvPr/>
          </p:nvSpPr>
          <p:spPr>
            <a:xfrm rot="5742804" flipH="1">
              <a:off x="8785410" y="2246744"/>
              <a:ext cx="202166" cy="604382"/>
            </a:xfrm>
            <a:prstGeom prst="triangle">
              <a:avLst>
                <a:gd name="adj" fmla="val 42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42C27-46AD-4D4E-A801-0388A40F2A7C}"/>
              </a:ext>
            </a:extLst>
          </p:cNvPr>
          <p:cNvGrpSpPr/>
          <p:nvPr/>
        </p:nvGrpSpPr>
        <p:grpSpPr>
          <a:xfrm>
            <a:off x="1938090" y="5010381"/>
            <a:ext cx="8620182" cy="924684"/>
            <a:chOff x="1764354" y="1033442"/>
            <a:chExt cx="8620182" cy="718427"/>
          </a:xfrm>
        </p:grpSpPr>
        <p:sp>
          <p:nvSpPr>
            <p:cNvPr id="43" name="말풍선: 모서리가 둥근 사각형 42">
              <a:extLst>
                <a:ext uri="{FF2B5EF4-FFF2-40B4-BE49-F238E27FC236}">
                  <a16:creationId xmlns:a16="http://schemas.microsoft.com/office/drawing/2014/main" id="{F60512DF-C1B1-4826-9A86-71F1086BF0BA}"/>
                </a:ext>
              </a:extLst>
            </p:cNvPr>
            <p:cNvSpPr/>
            <p:nvPr/>
          </p:nvSpPr>
          <p:spPr>
            <a:xfrm>
              <a:off x="2282952" y="1033442"/>
              <a:ext cx="8101584" cy="713232"/>
            </a:xfrm>
            <a:prstGeom prst="wedgeRoundRectCallout">
              <a:avLst>
                <a:gd name="adj1" fmla="val -28169"/>
                <a:gd name="adj2" fmla="val 15064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+mn-ea"/>
                </a:rPr>
                <a:t>모현수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앞으로의 인생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'How to'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하고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'So What'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하면서 살겠습니다</a:t>
              </a: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EC6CF266-1C99-4C54-85BC-25A211010607}"/>
                </a:ext>
              </a:extLst>
            </p:cNvPr>
            <p:cNvSpPr/>
            <p:nvPr/>
          </p:nvSpPr>
          <p:spPr>
            <a:xfrm rot="15634482">
              <a:off x="1963403" y="1346537"/>
              <a:ext cx="206283" cy="604382"/>
            </a:xfrm>
            <a:prstGeom prst="triangle">
              <a:avLst>
                <a:gd name="adj" fmla="val 42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EE11219-B982-49C4-B9FF-82132496845E}"/>
              </a:ext>
            </a:extLst>
          </p:cNvPr>
          <p:cNvGrpSpPr/>
          <p:nvPr/>
        </p:nvGrpSpPr>
        <p:grpSpPr>
          <a:xfrm>
            <a:off x="264049" y="6118011"/>
            <a:ext cx="8633948" cy="917999"/>
            <a:chOff x="554736" y="1932609"/>
            <a:chExt cx="8633948" cy="717409"/>
          </a:xfrm>
        </p:grpSpPr>
        <p:sp>
          <p:nvSpPr>
            <p:cNvPr id="46" name="말풍선: 모서리가 둥근 사각형 45">
              <a:extLst>
                <a:ext uri="{FF2B5EF4-FFF2-40B4-BE49-F238E27FC236}">
                  <a16:creationId xmlns:a16="http://schemas.microsoft.com/office/drawing/2014/main" id="{DD963B53-3233-4DC9-A56B-406409CE8818}"/>
                </a:ext>
              </a:extLst>
            </p:cNvPr>
            <p:cNvSpPr/>
            <p:nvPr/>
          </p:nvSpPr>
          <p:spPr>
            <a:xfrm>
              <a:off x="554736" y="1932609"/>
              <a:ext cx="8101584" cy="713232"/>
            </a:xfrm>
            <a:prstGeom prst="wedgeRoundRectCallout">
              <a:avLst>
                <a:gd name="adj1" fmla="val -28169"/>
                <a:gd name="adj2" fmla="val 15064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김민정</a:t>
              </a:r>
              <a:r>
                <a:rPr lang="en-US" altLang="ko-KR" b="1" dirty="0">
                  <a:solidFill>
                    <a:schemeClr val="tx1"/>
                  </a:solidFill>
                  <a:latin typeface="+mn-ea"/>
                </a:rPr>
                <a:t> : 4:43AM </a:t>
              </a:r>
            </a:p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+mn-ea"/>
                </a:rPr>
                <a:t>지금일어나서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 이게 뭔가 싶네요</a:t>
              </a:r>
              <a:r>
                <a:rPr lang="en-US" altLang="ko-KR" b="1" dirty="0">
                  <a:solidFill>
                    <a:schemeClr val="tx1"/>
                  </a:solidFill>
                  <a:latin typeface="+mn-ea"/>
                </a:rPr>
                <a:t>… 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죄송합니다</a:t>
              </a:r>
              <a:r>
                <a:rPr lang="en-US" altLang="ko-KR" b="1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b="1" dirty="0" err="1">
                  <a:solidFill>
                    <a:schemeClr val="tx1"/>
                  </a:solidFill>
                  <a:latin typeface="+mn-ea"/>
                </a:rPr>
                <a:t>ㅠㅠ</a:t>
              </a:r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01799F64-EACA-4913-9C0A-37A7BEB2E871}"/>
                </a:ext>
              </a:extLst>
            </p:cNvPr>
            <p:cNvSpPr/>
            <p:nvPr/>
          </p:nvSpPr>
          <p:spPr>
            <a:xfrm rot="5742804" flipH="1">
              <a:off x="8785410" y="2246744"/>
              <a:ext cx="202166" cy="604382"/>
            </a:xfrm>
            <a:prstGeom prst="triangle">
              <a:avLst>
                <a:gd name="adj" fmla="val 42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48" name="그림 47" descr="진솔갓">
            <a:extLst>
              <a:ext uri="{FF2B5EF4-FFF2-40B4-BE49-F238E27FC236}">
                <a16:creationId xmlns:a16="http://schemas.microsoft.com/office/drawing/2014/main" id="{32697E6E-B10F-42E1-B9DC-7F9C4ACBA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47" b="97496" l="9877" r="92840">
                        <a14:foregroundMark x1="44198" y1="9546" x2="44198" y2="9546"/>
                        <a14:foregroundMark x1="40988" y1="6103" x2="40988" y2="6103"/>
                        <a14:foregroundMark x1="92840" y1="58372" x2="92840" y2="58372"/>
                        <a14:foregroundMark x1="59506" y1="92958" x2="59506" y2="92958"/>
                        <a14:foregroundMark x1="57778" y1="97496" x2="57778" y2="97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46" y="569564"/>
            <a:ext cx="759276" cy="119798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54850C5-ADAE-454A-A849-3A487B1FA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807" y="3981247"/>
            <a:ext cx="971916" cy="91265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E975336-F40A-4288-9790-CA9FD82B7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81" y="2912865"/>
            <a:ext cx="902282" cy="91265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FCEDEA6-0903-4E90-91A4-810CB0B14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807" y="1811735"/>
            <a:ext cx="836405" cy="92757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5110D79-5BB2-4898-812B-036AF77F0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9373" y="6010074"/>
            <a:ext cx="851839" cy="101747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061C328-914D-464D-AB9B-4288E10F5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822" y="4928686"/>
            <a:ext cx="1082599" cy="110976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212BBD-518A-DB7F-7174-11E7B29398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6"/>
          <p:cNvPicPr preferRelativeResize="0"/>
          <p:nvPr/>
        </p:nvPicPr>
        <p:blipFill rotWithShape="1">
          <a:blip r:embed="rId3">
            <a:alphaModFix/>
          </a:blip>
          <a:srcRect t="2963"/>
          <a:stretch/>
        </p:blipFill>
        <p:spPr>
          <a:xfrm rot="10800000">
            <a:off x="5282616" y="526504"/>
            <a:ext cx="5251970" cy="6074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6"/>
          <p:cNvSpPr txBox="1"/>
          <p:nvPr/>
        </p:nvSpPr>
        <p:spPr>
          <a:xfrm>
            <a:off x="1742689" y="3233375"/>
            <a:ext cx="2781756" cy="681597"/>
          </a:xfrm>
          <a:prstGeom prst="rect">
            <a:avLst/>
          </a:prstGeom>
          <a:noFill/>
          <a:ln>
            <a:noFill/>
          </a:ln>
          <a:effectLst>
            <a:outerShdw blurRad="50800" dist="698500" dir="276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en-US" sz="3898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sz="1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398D9-6BF2-92D7-027A-712916D505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3A58E6-7655-EA9D-4DFB-D1107D1A83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그림 7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BC35F9C4-3CC4-00A1-4439-20A78965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35" y="1929098"/>
            <a:ext cx="6963291" cy="37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5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-1" y="-1"/>
            <a:ext cx="5572035" cy="71278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403950" y="1928120"/>
            <a:ext cx="2764132" cy="81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en-US" sz="4783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sz="4783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8290735" y="1669107"/>
            <a:ext cx="1727629" cy="1191469"/>
            <a:chOff x="6475272" y="454574"/>
            <a:chExt cx="1702156" cy="1234251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7016817" y="454574"/>
              <a:ext cx="654518" cy="53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2835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sz="2835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Google Shape;107;p2"/>
            <p:cNvCxnSpPr/>
            <p:nvPr/>
          </p:nvCxnSpPr>
          <p:spPr>
            <a:xfrm>
              <a:off x="7016817" y="1039349"/>
              <a:ext cx="654518" cy="0"/>
            </a:xfrm>
            <a:prstGeom prst="straightConnector1">
              <a:avLst/>
            </a:prstGeom>
            <a:noFill/>
            <a:ln w="317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8" name="Google Shape;108;p2"/>
            <p:cNvSpPr txBox="1"/>
            <p:nvPr/>
          </p:nvSpPr>
          <p:spPr>
            <a:xfrm>
              <a:off x="6475272" y="1095872"/>
              <a:ext cx="1702156" cy="592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pPr algn="ctr"/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현황</a:t>
              </a:r>
              <a:r>
                <a:rPr lang="en-US" sz="1594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및</a:t>
              </a:r>
              <a:endParaRPr sz="1594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개선</a:t>
              </a:r>
              <a:r>
                <a:rPr lang="en-US" sz="1594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기회</a:t>
              </a:r>
              <a:endParaRPr sz="124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6756937" y="1669107"/>
            <a:ext cx="1040188" cy="890120"/>
            <a:chOff x="6768662" y="454574"/>
            <a:chExt cx="1174282" cy="1004868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7016817" y="454574"/>
              <a:ext cx="654518" cy="584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2835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sz="2835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1" name="Google Shape;111;p2"/>
            <p:cNvCxnSpPr/>
            <p:nvPr/>
          </p:nvCxnSpPr>
          <p:spPr>
            <a:xfrm>
              <a:off x="7016817" y="1039349"/>
              <a:ext cx="654518" cy="0"/>
            </a:xfrm>
            <a:prstGeom prst="straightConnector1">
              <a:avLst/>
            </a:prstGeom>
            <a:noFill/>
            <a:ln w="317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2" name="Google Shape;112;p2"/>
            <p:cNvSpPr txBox="1"/>
            <p:nvPr/>
          </p:nvSpPr>
          <p:spPr>
            <a:xfrm>
              <a:off x="6768662" y="1090202"/>
              <a:ext cx="1174282" cy="369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추진배경</a:t>
              </a:r>
              <a:endParaRPr sz="124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6756937" y="3117509"/>
            <a:ext cx="1040188" cy="913312"/>
            <a:chOff x="6765988" y="454574"/>
            <a:chExt cx="1174282" cy="1031050"/>
          </a:xfrm>
        </p:grpSpPr>
        <p:sp>
          <p:nvSpPr>
            <p:cNvPr id="114" name="Google Shape;114;p2"/>
            <p:cNvSpPr txBox="1"/>
            <p:nvPr/>
          </p:nvSpPr>
          <p:spPr>
            <a:xfrm>
              <a:off x="7016817" y="454574"/>
              <a:ext cx="654518" cy="584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2835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sz="2835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5" name="Google Shape;115;p2"/>
            <p:cNvCxnSpPr/>
            <p:nvPr/>
          </p:nvCxnSpPr>
          <p:spPr>
            <a:xfrm>
              <a:off x="7016817" y="1039349"/>
              <a:ext cx="654518" cy="0"/>
            </a:xfrm>
            <a:prstGeom prst="straightConnector1">
              <a:avLst/>
            </a:prstGeom>
            <a:noFill/>
            <a:ln w="317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6" name="Google Shape;116;p2"/>
            <p:cNvSpPr txBox="1"/>
            <p:nvPr/>
          </p:nvSpPr>
          <p:spPr>
            <a:xfrm>
              <a:off x="6765988" y="1116383"/>
              <a:ext cx="1174282" cy="369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분석</a:t>
              </a:r>
              <a:r>
                <a:rPr lang="en-US" sz="1594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계획</a:t>
              </a:r>
              <a:endParaRPr sz="124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8665472" y="3113285"/>
            <a:ext cx="1040188" cy="901224"/>
            <a:chOff x="6791950" y="454574"/>
            <a:chExt cx="1174282" cy="1017404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7016817" y="454574"/>
              <a:ext cx="654518" cy="584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2835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sz="2835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9" name="Google Shape;119;p2"/>
            <p:cNvCxnSpPr/>
            <p:nvPr/>
          </p:nvCxnSpPr>
          <p:spPr>
            <a:xfrm>
              <a:off x="7016817" y="1039349"/>
              <a:ext cx="654518" cy="0"/>
            </a:xfrm>
            <a:prstGeom prst="straightConnector1">
              <a:avLst/>
            </a:prstGeom>
            <a:noFill/>
            <a:ln w="317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" name="Google Shape;120;p2"/>
            <p:cNvSpPr txBox="1"/>
            <p:nvPr/>
          </p:nvSpPr>
          <p:spPr>
            <a:xfrm>
              <a:off x="6791950" y="1102737"/>
              <a:ext cx="1174282" cy="369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분석</a:t>
              </a:r>
              <a:r>
                <a:rPr lang="en-US" sz="1594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결과</a:t>
              </a:r>
              <a:endParaRPr sz="124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6864733" y="4549431"/>
            <a:ext cx="824596" cy="910161"/>
            <a:chOff x="6878627" y="454574"/>
            <a:chExt cx="930898" cy="1027493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7016817" y="454574"/>
              <a:ext cx="654518" cy="584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2835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sz="2835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3" name="Google Shape;123;p2"/>
            <p:cNvCxnSpPr/>
            <p:nvPr/>
          </p:nvCxnSpPr>
          <p:spPr>
            <a:xfrm>
              <a:off x="7016817" y="1039349"/>
              <a:ext cx="654518" cy="0"/>
            </a:xfrm>
            <a:prstGeom prst="straightConnector1">
              <a:avLst/>
            </a:prstGeom>
            <a:noFill/>
            <a:ln w="317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2"/>
            <p:cNvSpPr txBox="1"/>
            <p:nvPr/>
          </p:nvSpPr>
          <p:spPr>
            <a:xfrm>
              <a:off x="6878627" y="1112826"/>
              <a:ext cx="930898" cy="369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594" dirty="0" err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개선안</a:t>
              </a:r>
              <a:endParaRPr sz="124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8596858" y="4546963"/>
            <a:ext cx="1040188" cy="912630"/>
            <a:chOff x="7087136" y="4426508"/>
            <a:chExt cx="1174282" cy="1030280"/>
          </a:xfrm>
        </p:grpSpPr>
        <p:sp>
          <p:nvSpPr>
            <p:cNvPr id="126" name="Google Shape;126;p2"/>
            <p:cNvSpPr txBox="1"/>
            <p:nvPr/>
          </p:nvSpPr>
          <p:spPr>
            <a:xfrm>
              <a:off x="7361722" y="4426508"/>
              <a:ext cx="654518" cy="584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2835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sz="2835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7" name="Google Shape;127;p2"/>
            <p:cNvCxnSpPr/>
            <p:nvPr/>
          </p:nvCxnSpPr>
          <p:spPr>
            <a:xfrm>
              <a:off x="7361722" y="5011283"/>
              <a:ext cx="654518" cy="0"/>
            </a:xfrm>
            <a:prstGeom prst="straightConnector1">
              <a:avLst/>
            </a:prstGeom>
            <a:noFill/>
            <a:ln w="317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8" name="Google Shape;128;p2"/>
            <p:cNvSpPr txBox="1"/>
            <p:nvPr/>
          </p:nvSpPr>
          <p:spPr>
            <a:xfrm>
              <a:off x="7087136" y="5087548"/>
              <a:ext cx="1174282" cy="369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pPr algn="ctr"/>
              <a:r>
                <a:rPr lang="ko-KR" altLang="en-US" sz="1594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소감</a:t>
              </a:r>
              <a:endParaRPr sz="124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B78E4E2-1326-4447-BF85-EA1E67605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7" y="2971801"/>
            <a:ext cx="6728350" cy="41560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47574D-8431-9F47-DCAC-AEF2EFBDA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3A58E6-7655-EA9D-4DFB-D1107D1A83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58FD0C-FEC3-2E6E-6F9D-5CF7F266D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05"/>
          <a:stretch/>
        </p:blipFill>
        <p:spPr>
          <a:xfrm>
            <a:off x="14028" y="978749"/>
            <a:ext cx="10610592" cy="1620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8CBAC4-6760-D57F-1B85-DB3F45268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01"/>
          <a:stretch/>
        </p:blipFill>
        <p:spPr>
          <a:xfrm>
            <a:off x="0" y="3541108"/>
            <a:ext cx="10766341" cy="17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9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3A58E6-7655-EA9D-4DFB-D1107D1A83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DA32D97-99CE-E4B7-AE63-832708CD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" y="1620006"/>
            <a:ext cx="10635832" cy="29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3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C4676A-D9E2-4247-A58E-A2125B430195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E19D93-5C9C-405A-A46B-69375FB3BAF7}"/>
              </a:ext>
            </a:extLst>
          </p:cNvPr>
          <p:cNvSpPr txBox="1"/>
          <p:nvPr/>
        </p:nvSpPr>
        <p:spPr>
          <a:xfrm>
            <a:off x="328968" y="68924"/>
            <a:ext cx="2164378" cy="4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126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추진</a:t>
            </a:r>
            <a:r>
              <a:rPr kumimoji="1" lang="ko-KR" altLang="en-US" sz="2126" b="1" dirty="0">
                <a:solidFill>
                  <a:schemeClr val="bg1"/>
                </a:solidFill>
                <a:latin typeface="+mn-ea"/>
                <a:ea typeface="+mn-ea"/>
                <a:cs typeface="Malgun Gothic Semilight" panose="020B0503020000020004" pitchFamily="34" charset="-127"/>
              </a:rPr>
              <a:t> </a:t>
            </a:r>
            <a:r>
              <a:rPr kumimoji="1" lang="ko-Kore-KR" altLang="en-US" sz="2126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배경</a:t>
            </a:r>
          </a:p>
        </p:txBody>
      </p:sp>
      <p:sp>
        <p:nvSpPr>
          <p:cNvPr id="36" name="Google Shape;133;p3">
            <a:extLst>
              <a:ext uri="{FF2B5EF4-FFF2-40B4-BE49-F238E27FC236}">
                <a16:creationId xmlns:a16="http://schemas.microsoft.com/office/drawing/2014/main" id="{61F94EB8-74E4-4113-A19F-B7FD79E749B1}"/>
              </a:ext>
            </a:extLst>
          </p:cNvPr>
          <p:cNvSpPr/>
          <p:nvPr/>
        </p:nvSpPr>
        <p:spPr>
          <a:xfrm>
            <a:off x="689384" y="722711"/>
            <a:ext cx="9258931" cy="49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lt1"/>
              </a:buClr>
              <a:buSzPts val="18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우크라이나 전쟁 발발 등 국제 정세 변화에 따른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경제 위기가 발생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하고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당사의 매출 증가율도 하락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함에 따라 수익성 향상을 위한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새로운 판매 전략 필요</a:t>
            </a:r>
            <a:endParaRPr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6FAD72-9E9E-444D-81EB-3F650B1DF2D3}"/>
              </a:ext>
            </a:extLst>
          </p:cNvPr>
          <p:cNvSpPr/>
          <p:nvPr/>
        </p:nvSpPr>
        <p:spPr>
          <a:xfrm>
            <a:off x="606287" y="1381541"/>
            <a:ext cx="4432852" cy="230587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14F93E-FF3F-436E-B696-676EB8DEBFDC}"/>
              </a:ext>
            </a:extLst>
          </p:cNvPr>
          <p:cNvSpPr/>
          <p:nvPr/>
        </p:nvSpPr>
        <p:spPr>
          <a:xfrm>
            <a:off x="606287" y="1381541"/>
            <a:ext cx="4432852" cy="308113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국제 유가 현황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단위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달러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배럴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69D82F-10D6-44BD-BEA1-4F8806CDD1AD}"/>
              </a:ext>
            </a:extLst>
          </p:cNvPr>
          <p:cNvGraphicFramePr>
            <a:graphicFrameLocks noGrp="1"/>
          </p:cNvGraphicFramePr>
          <p:nvPr/>
        </p:nvGraphicFramePr>
        <p:xfrm>
          <a:off x="630809" y="3333239"/>
          <a:ext cx="4308940" cy="308114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861788">
                  <a:extLst>
                    <a:ext uri="{9D8B030D-6E8A-4147-A177-3AD203B41FA5}">
                      <a16:colId xmlns:a16="http://schemas.microsoft.com/office/drawing/2014/main" val="4292587270"/>
                    </a:ext>
                  </a:extLst>
                </a:gridCol>
                <a:gridCol w="861788">
                  <a:extLst>
                    <a:ext uri="{9D8B030D-6E8A-4147-A177-3AD203B41FA5}">
                      <a16:colId xmlns:a16="http://schemas.microsoft.com/office/drawing/2014/main" val="3336949370"/>
                    </a:ext>
                  </a:extLst>
                </a:gridCol>
                <a:gridCol w="861788">
                  <a:extLst>
                    <a:ext uri="{9D8B030D-6E8A-4147-A177-3AD203B41FA5}">
                      <a16:colId xmlns:a16="http://schemas.microsoft.com/office/drawing/2014/main" val="2419287726"/>
                    </a:ext>
                  </a:extLst>
                </a:gridCol>
                <a:gridCol w="861788">
                  <a:extLst>
                    <a:ext uri="{9D8B030D-6E8A-4147-A177-3AD203B41FA5}">
                      <a16:colId xmlns:a16="http://schemas.microsoft.com/office/drawing/2014/main" val="3390275473"/>
                    </a:ext>
                  </a:extLst>
                </a:gridCol>
                <a:gridCol w="861788">
                  <a:extLst>
                    <a:ext uri="{9D8B030D-6E8A-4147-A177-3AD203B41FA5}">
                      <a16:colId xmlns:a16="http://schemas.microsoft.com/office/drawing/2014/main" val="4016281642"/>
                    </a:ext>
                  </a:extLst>
                </a:gridCol>
              </a:tblGrid>
              <a:tr h="30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‘21.3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‘21.8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‘21.12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‘22.1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‘22.3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06095"/>
                  </a:ext>
                </a:extLst>
              </a:tr>
            </a:tbl>
          </a:graphicData>
        </a:graphic>
      </p:graphicFrame>
      <p:sp>
        <p:nvSpPr>
          <p:cNvPr id="56" name="Google Shape;139;p3">
            <a:extLst>
              <a:ext uri="{FF2B5EF4-FFF2-40B4-BE49-F238E27FC236}">
                <a16:creationId xmlns:a16="http://schemas.microsoft.com/office/drawing/2014/main" id="{B201F1B7-CA6E-42D2-8008-E18864EFEC46}"/>
              </a:ext>
            </a:extLst>
          </p:cNvPr>
          <p:cNvSpPr/>
          <p:nvPr/>
        </p:nvSpPr>
        <p:spPr>
          <a:xfrm>
            <a:off x="950528" y="2457292"/>
            <a:ext cx="460629" cy="871885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40;p3">
            <a:extLst>
              <a:ext uri="{FF2B5EF4-FFF2-40B4-BE49-F238E27FC236}">
                <a16:creationId xmlns:a16="http://schemas.microsoft.com/office/drawing/2014/main" id="{11212BBD-DA15-459E-9D64-8D3DD041E393}"/>
              </a:ext>
            </a:extLst>
          </p:cNvPr>
          <p:cNvSpPr/>
          <p:nvPr/>
        </p:nvSpPr>
        <p:spPr>
          <a:xfrm>
            <a:off x="1778806" y="2671391"/>
            <a:ext cx="460629" cy="650165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41;p3">
            <a:extLst>
              <a:ext uri="{FF2B5EF4-FFF2-40B4-BE49-F238E27FC236}">
                <a16:creationId xmlns:a16="http://schemas.microsoft.com/office/drawing/2014/main" id="{4A69F0E5-0A18-4AA9-A27E-9E856148ED9E}"/>
              </a:ext>
            </a:extLst>
          </p:cNvPr>
          <p:cNvSpPr/>
          <p:nvPr/>
        </p:nvSpPr>
        <p:spPr>
          <a:xfrm>
            <a:off x="2607084" y="2769515"/>
            <a:ext cx="460629" cy="562677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42;p3">
            <a:extLst>
              <a:ext uri="{FF2B5EF4-FFF2-40B4-BE49-F238E27FC236}">
                <a16:creationId xmlns:a16="http://schemas.microsoft.com/office/drawing/2014/main" id="{8ECFD5C1-C0CE-41DD-A12E-40E9595B934A}"/>
              </a:ext>
            </a:extLst>
          </p:cNvPr>
          <p:cNvSpPr/>
          <p:nvPr/>
        </p:nvSpPr>
        <p:spPr>
          <a:xfrm>
            <a:off x="3457996" y="2395670"/>
            <a:ext cx="460629" cy="935426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43;p3">
            <a:extLst>
              <a:ext uri="{FF2B5EF4-FFF2-40B4-BE49-F238E27FC236}">
                <a16:creationId xmlns:a16="http://schemas.microsoft.com/office/drawing/2014/main" id="{97FF7CEA-95D4-41E1-AF63-F3D405D14812}"/>
              </a:ext>
            </a:extLst>
          </p:cNvPr>
          <p:cNvSpPr/>
          <p:nvPr/>
        </p:nvSpPr>
        <p:spPr>
          <a:xfrm>
            <a:off x="4365002" y="2038346"/>
            <a:ext cx="460629" cy="1300381"/>
          </a:xfrm>
          <a:prstGeom prst="cube">
            <a:avLst>
              <a:gd name="adj" fmla="val 25000"/>
            </a:avLst>
          </a:prstGeom>
          <a:solidFill>
            <a:srgbClr val="3333CC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07DA31-4B84-44E2-8868-536FD1C547C1}"/>
              </a:ext>
            </a:extLst>
          </p:cNvPr>
          <p:cNvCxnSpPr>
            <a:cxnSpLocks/>
            <a:stCxn id="56" idx="1"/>
            <a:endCxn id="60" idx="1"/>
          </p:cNvCxnSpPr>
          <p:nvPr/>
        </p:nvCxnSpPr>
        <p:spPr>
          <a:xfrm flipV="1">
            <a:off x="1123264" y="2153503"/>
            <a:ext cx="3414474" cy="418946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1E9E2-DA75-48C3-A331-923D203DC623}"/>
              </a:ext>
            </a:extLst>
          </p:cNvPr>
          <p:cNvSpPr txBox="1"/>
          <p:nvPr/>
        </p:nvSpPr>
        <p:spPr>
          <a:xfrm>
            <a:off x="1946322" y="1821926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작년 대비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28%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D45A6F7-DA18-439D-B20F-5F50249E93E1}"/>
              </a:ext>
            </a:extLst>
          </p:cNvPr>
          <p:cNvSpPr/>
          <p:nvPr/>
        </p:nvSpPr>
        <p:spPr>
          <a:xfrm>
            <a:off x="5480725" y="1381541"/>
            <a:ext cx="4432852" cy="230587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4406B4-792B-4857-9680-824B2FA1AF8D}"/>
              </a:ext>
            </a:extLst>
          </p:cNvPr>
          <p:cNvSpPr/>
          <p:nvPr/>
        </p:nvSpPr>
        <p:spPr>
          <a:xfrm>
            <a:off x="5480725" y="1381541"/>
            <a:ext cx="4432852" cy="308113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당사 매출 증가율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단위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: %)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30D51-DCA0-4D66-86FB-1F86A2519969}"/>
              </a:ext>
            </a:extLst>
          </p:cNvPr>
          <p:cNvGraphicFramePr>
            <a:graphicFrameLocks noGrp="1"/>
          </p:cNvGraphicFramePr>
          <p:nvPr/>
        </p:nvGraphicFramePr>
        <p:xfrm>
          <a:off x="5675243" y="3317103"/>
          <a:ext cx="4168938" cy="308113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1389646">
                  <a:extLst>
                    <a:ext uri="{9D8B030D-6E8A-4147-A177-3AD203B41FA5}">
                      <a16:colId xmlns:a16="http://schemas.microsoft.com/office/drawing/2014/main" val="842591095"/>
                    </a:ext>
                  </a:extLst>
                </a:gridCol>
                <a:gridCol w="1389646">
                  <a:extLst>
                    <a:ext uri="{9D8B030D-6E8A-4147-A177-3AD203B41FA5}">
                      <a16:colId xmlns:a16="http://schemas.microsoft.com/office/drawing/2014/main" val="1966159639"/>
                    </a:ext>
                  </a:extLst>
                </a:gridCol>
                <a:gridCol w="1389646">
                  <a:extLst>
                    <a:ext uri="{9D8B030D-6E8A-4147-A177-3AD203B41FA5}">
                      <a16:colId xmlns:a16="http://schemas.microsoft.com/office/drawing/2014/main" val="3289589668"/>
                    </a:ext>
                  </a:extLst>
                </a:gridCol>
              </a:tblGrid>
              <a:tr h="308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‘21.2Q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‘21.3Q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‘21.4Q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03099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4BECDCFC-D49F-428F-A8AF-F3614C4060D2}"/>
              </a:ext>
            </a:extLst>
          </p:cNvPr>
          <p:cNvSpPr/>
          <p:nvPr/>
        </p:nvSpPr>
        <p:spPr>
          <a:xfrm>
            <a:off x="6172616" y="2076413"/>
            <a:ext cx="139148" cy="16896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69BB6E1-F52B-4BE3-8307-F38EB3C1BB81}"/>
              </a:ext>
            </a:extLst>
          </p:cNvPr>
          <p:cNvSpPr/>
          <p:nvPr/>
        </p:nvSpPr>
        <p:spPr>
          <a:xfrm>
            <a:off x="7690138" y="2311187"/>
            <a:ext cx="139148" cy="16896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D108AD6-6DFE-49AC-816D-3A65AE1B9CA1}"/>
              </a:ext>
            </a:extLst>
          </p:cNvPr>
          <p:cNvSpPr/>
          <p:nvPr/>
        </p:nvSpPr>
        <p:spPr>
          <a:xfrm>
            <a:off x="9098033" y="3050853"/>
            <a:ext cx="139148" cy="16896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F9CF0C-64BA-445C-86A3-AF46D4554BCC}"/>
              </a:ext>
            </a:extLst>
          </p:cNvPr>
          <p:cNvCxnSpPr>
            <a:cxnSpLocks/>
            <a:stCxn id="11" idx="6"/>
            <a:endCxn id="88" idx="2"/>
          </p:cNvCxnSpPr>
          <p:nvPr/>
        </p:nvCxnSpPr>
        <p:spPr>
          <a:xfrm>
            <a:off x="6311764" y="2160896"/>
            <a:ext cx="1378374" cy="234774"/>
          </a:xfrm>
          <a:prstGeom prst="straightConnector1">
            <a:avLst/>
          </a:prstGeom>
          <a:ln w="19050">
            <a:solidFill>
              <a:srgbClr val="0000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5C205EA-468A-417A-BC2F-E7BF7BA95FA9}"/>
              </a:ext>
            </a:extLst>
          </p:cNvPr>
          <p:cNvCxnSpPr>
            <a:cxnSpLocks/>
            <a:stCxn id="88" idx="5"/>
            <a:endCxn id="89" idx="2"/>
          </p:cNvCxnSpPr>
          <p:nvPr/>
        </p:nvCxnSpPr>
        <p:spPr>
          <a:xfrm>
            <a:off x="7808908" y="2455408"/>
            <a:ext cx="1289125" cy="679928"/>
          </a:xfrm>
          <a:prstGeom prst="straightConnector1">
            <a:avLst/>
          </a:prstGeom>
          <a:ln w="19050">
            <a:solidFill>
              <a:srgbClr val="0000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62A87A-5BDB-4456-B4A3-4E6C3F60A2CD}"/>
              </a:ext>
            </a:extLst>
          </p:cNvPr>
          <p:cNvSpPr txBox="1"/>
          <p:nvPr/>
        </p:nvSpPr>
        <p:spPr>
          <a:xfrm>
            <a:off x="5985538" y="18345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19.5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D4FCCB-B63D-40AE-9466-ADB8921EA6B2}"/>
              </a:ext>
            </a:extLst>
          </p:cNvPr>
          <p:cNvSpPr txBox="1"/>
          <p:nvPr/>
        </p:nvSpPr>
        <p:spPr>
          <a:xfrm>
            <a:off x="7499923" y="206114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16.5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FC692D-F1ED-48CF-BC20-E1029BC04A3A}"/>
              </a:ext>
            </a:extLst>
          </p:cNvPr>
          <p:cNvSpPr txBox="1"/>
          <p:nvPr/>
        </p:nvSpPr>
        <p:spPr>
          <a:xfrm>
            <a:off x="8873825" y="2794725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-21.5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1" name="Google Shape;133;p3">
            <a:extLst>
              <a:ext uri="{FF2B5EF4-FFF2-40B4-BE49-F238E27FC236}">
                <a16:creationId xmlns:a16="http://schemas.microsoft.com/office/drawing/2014/main" id="{FF931880-D0DC-4C52-B9FC-40A0A4406CC7}"/>
              </a:ext>
            </a:extLst>
          </p:cNvPr>
          <p:cNvSpPr/>
          <p:nvPr/>
        </p:nvSpPr>
        <p:spPr>
          <a:xfrm>
            <a:off x="701301" y="3761354"/>
            <a:ext cx="9258931" cy="5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lt1"/>
              </a:buClr>
              <a:buSzPts val="1800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B2B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시장의 성장 규모가 커지고 수익이 많이 발생함에 따라 미국 지역에 한정된 판매 정책에서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아시아 지역으로 확대된 판매 전략 필요</a:t>
            </a:r>
            <a:endParaRPr lang="en-US" altLang="ko-KR" sz="1600" b="1" dirty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625DED-227A-4897-ADDF-578F93270D9A}"/>
              </a:ext>
            </a:extLst>
          </p:cNvPr>
          <p:cNvSpPr/>
          <p:nvPr/>
        </p:nvSpPr>
        <p:spPr>
          <a:xfrm>
            <a:off x="600344" y="4406417"/>
            <a:ext cx="4432852" cy="230587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A538846-2232-4628-A01F-0D46A556F807}"/>
              </a:ext>
            </a:extLst>
          </p:cNvPr>
          <p:cNvSpPr/>
          <p:nvPr/>
        </p:nvSpPr>
        <p:spPr>
          <a:xfrm>
            <a:off x="600344" y="4406417"/>
            <a:ext cx="4432852" cy="308113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시장 규모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단위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백만 달러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6F03BBE5-3F37-4E9A-B30F-07741699A83D}"/>
              </a:ext>
            </a:extLst>
          </p:cNvPr>
          <p:cNvGraphicFramePr>
            <a:graphicFrameLocks noGrp="1"/>
          </p:cNvGraphicFramePr>
          <p:nvPr/>
        </p:nvGraphicFramePr>
        <p:xfrm>
          <a:off x="624866" y="6358115"/>
          <a:ext cx="4389657" cy="308114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1463219">
                  <a:extLst>
                    <a:ext uri="{9D8B030D-6E8A-4147-A177-3AD203B41FA5}">
                      <a16:colId xmlns:a16="http://schemas.microsoft.com/office/drawing/2014/main" val="4292587270"/>
                    </a:ext>
                  </a:extLst>
                </a:gridCol>
                <a:gridCol w="1463219">
                  <a:extLst>
                    <a:ext uri="{9D8B030D-6E8A-4147-A177-3AD203B41FA5}">
                      <a16:colId xmlns:a16="http://schemas.microsoft.com/office/drawing/2014/main" val="3390275473"/>
                    </a:ext>
                  </a:extLst>
                </a:gridCol>
                <a:gridCol w="1463219">
                  <a:extLst>
                    <a:ext uri="{9D8B030D-6E8A-4147-A177-3AD203B41FA5}">
                      <a16:colId xmlns:a16="http://schemas.microsoft.com/office/drawing/2014/main" val="4016281642"/>
                    </a:ext>
                  </a:extLst>
                </a:gridCol>
              </a:tblGrid>
              <a:tr h="30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2021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2022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2030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06095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EEDCD0-F556-4B26-8C14-003DB479179E}"/>
              </a:ext>
            </a:extLst>
          </p:cNvPr>
          <p:cNvSpPr/>
          <p:nvPr/>
        </p:nvSpPr>
        <p:spPr>
          <a:xfrm>
            <a:off x="5473712" y="4410710"/>
            <a:ext cx="4432852" cy="230587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297BD03-C743-40E1-887B-E256A8FEF9C7}"/>
              </a:ext>
            </a:extLst>
          </p:cNvPr>
          <p:cNvSpPr/>
          <p:nvPr/>
        </p:nvSpPr>
        <p:spPr>
          <a:xfrm>
            <a:off x="5473712" y="4410710"/>
            <a:ext cx="4432852" cy="308113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글로벌 기업 수익 현황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단위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백만 달러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2" name="Google Shape;153;p3">
            <a:extLst>
              <a:ext uri="{FF2B5EF4-FFF2-40B4-BE49-F238E27FC236}">
                <a16:creationId xmlns:a16="http://schemas.microsoft.com/office/drawing/2014/main" id="{C10CAF81-134E-47A7-B33E-E352421680A0}"/>
              </a:ext>
            </a:extLst>
          </p:cNvPr>
          <p:cNvSpPr/>
          <p:nvPr/>
        </p:nvSpPr>
        <p:spPr>
          <a:xfrm>
            <a:off x="2689499" y="5443682"/>
            <a:ext cx="428140" cy="908162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54;p3">
            <a:extLst>
              <a:ext uri="{FF2B5EF4-FFF2-40B4-BE49-F238E27FC236}">
                <a16:creationId xmlns:a16="http://schemas.microsoft.com/office/drawing/2014/main" id="{962E4CE7-FCB9-4F06-AFC3-A91A5936DCE7}"/>
              </a:ext>
            </a:extLst>
          </p:cNvPr>
          <p:cNvSpPr/>
          <p:nvPr/>
        </p:nvSpPr>
        <p:spPr>
          <a:xfrm>
            <a:off x="1207324" y="5841727"/>
            <a:ext cx="428140" cy="510117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55;p3">
            <a:extLst>
              <a:ext uri="{FF2B5EF4-FFF2-40B4-BE49-F238E27FC236}">
                <a16:creationId xmlns:a16="http://schemas.microsoft.com/office/drawing/2014/main" id="{8AFB5597-9DA7-4F65-91D4-43D59AEB0687}"/>
              </a:ext>
            </a:extLst>
          </p:cNvPr>
          <p:cNvSpPr/>
          <p:nvPr/>
        </p:nvSpPr>
        <p:spPr>
          <a:xfrm>
            <a:off x="4051512" y="5117276"/>
            <a:ext cx="428140" cy="1226947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59;p3">
            <a:extLst>
              <a:ext uri="{FF2B5EF4-FFF2-40B4-BE49-F238E27FC236}">
                <a16:creationId xmlns:a16="http://schemas.microsoft.com/office/drawing/2014/main" id="{C91D7597-F750-4009-8802-3321860C1605}"/>
              </a:ext>
            </a:extLst>
          </p:cNvPr>
          <p:cNvSpPr txBox="1"/>
          <p:nvPr/>
        </p:nvSpPr>
        <p:spPr>
          <a:xfrm>
            <a:off x="1050569" y="5536378"/>
            <a:ext cx="962414" cy="29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520,700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Google Shape;160;p3">
            <a:extLst>
              <a:ext uri="{FF2B5EF4-FFF2-40B4-BE49-F238E27FC236}">
                <a16:creationId xmlns:a16="http://schemas.microsoft.com/office/drawing/2014/main" id="{5A9C1B42-0CF0-4D3D-8969-DCB88BEA8781}"/>
              </a:ext>
            </a:extLst>
          </p:cNvPr>
          <p:cNvSpPr txBox="1"/>
          <p:nvPr/>
        </p:nvSpPr>
        <p:spPr>
          <a:xfrm>
            <a:off x="2516992" y="5135614"/>
            <a:ext cx="962414" cy="29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583,900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Google Shape;161;p3">
            <a:extLst>
              <a:ext uri="{FF2B5EF4-FFF2-40B4-BE49-F238E27FC236}">
                <a16:creationId xmlns:a16="http://schemas.microsoft.com/office/drawing/2014/main" id="{2BA931F2-A449-4F8B-BF2B-6506B7DBEB47}"/>
              </a:ext>
            </a:extLst>
          </p:cNvPr>
          <p:cNvSpPr txBox="1"/>
          <p:nvPr/>
        </p:nvSpPr>
        <p:spPr>
          <a:xfrm>
            <a:off x="3895278" y="5323721"/>
            <a:ext cx="962414" cy="29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691,900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65;p3">
            <a:extLst>
              <a:ext uri="{FF2B5EF4-FFF2-40B4-BE49-F238E27FC236}">
                <a16:creationId xmlns:a16="http://schemas.microsoft.com/office/drawing/2014/main" id="{879AECD0-9023-4EB3-AB2C-AA4B02EC1728}"/>
              </a:ext>
            </a:extLst>
          </p:cNvPr>
          <p:cNvSpPr txBox="1"/>
          <p:nvPr/>
        </p:nvSpPr>
        <p:spPr>
          <a:xfrm>
            <a:off x="2903569" y="4754870"/>
            <a:ext cx="2618799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18.5% </a:t>
            </a:r>
            <a:r>
              <a:rPr 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  <a:r>
              <a:rPr 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</a:t>
            </a:r>
            <a:endParaRPr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F4737F4-EC23-4B92-9C00-01CE0AE44945}"/>
              </a:ext>
            </a:extLst>
          </p:cNvPr>
          <p:cNvCxnSpPr>
            <a:cxnSpLocks/>
            <a:stCxn id="122" idx="1"/>
            <a:endCxn id="124" idx="1"/>
          </p:cNvCxnSpPr>
          <p:nvPr/>
        </p:nvCxnSpPr>
        <p:spPr>
          <a:xfrm flipV="1">
            <a:off x="2850052" y="5224311"/>
            <a:ext cx="1362013" cy="326406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42;p3">
            <a:extLst>
              <a:ext uri="{FF2B5EF4-FFF2-40B4-BE49-F238E27FC236}">
                <a16:creationId xmlns:a16="http://schemas.microsoft.com/office/drawing/2014/main" id="{1FBF4D19-CE96-4986-88A0-B92B13F2F446}"/>
              </a:ext>
            </a:extLst>
          </p:cNvPr>
          <p:cNvSpPr/>
          <p:nvPr/>
        </p:nvSpPr>
        <p:spPr>
          <a:xfrm>
            <a:off x="8110264" y="5278929"/>
            <a:ext cx="460629" cy="1101035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C6C7226-BD68-4AF4-8478-6DCAF469DBB5}"/>
              </a:ext>
            </a:extLst>
          </p:cNvPr>
          <p:cNvGraphicFramePr>
            <a:graphicFrameLocks noGrp="1"/>
          </p:cNvGraphicFramePr>
          <p:nvPr/>
        </p:nvGraphicFramePr>
        <p:xfrm>
          <a:off x="5502322" y="6389714"/>
          <a:ext cx="4389656" cy="308114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1097414">
                  <a:extLst>
                    <a:ext uri="{9D8B030D-6E8A-4147-A177-3AD203B41FA5}">
                      <a16:colId xmlns:a16="http://schemas.microsoft.com/office/drawing/2014/main" val="4292587270"/>
                    </a:ext>
                  </a:extLst>
                </a:gridCol>
                <a:gridCol w="1097414">
                  <a:extLst>
                    <a:ext uri="{9D8B030D-6E8A-4147-A177-3AD203B41FA5}">
                      <a16:colId xmlns:a16="http://schemas.microsoft.com/office/drawing/2014/main" val="3390275473"/>
                    </a:ext>
                  </a:extLst>
                </a:gridCol>
                <a:gridCol w="1097414">
                  <a:extLst>
                    <a:ext uri="{9D8B030D-6E8A-4147-A177-3AD203B41FA5}">
                      <a16:colId xmlns:a16="http://schemas.microsoft.com/office/drawing/2014/main" val="1883588268"/>
                    </a:ext>
                  </a:extLst>
                </a:gridCol>
                <a:gridCol w="1097414">
                  <a:extLst>
                    <a:ext uri="{9D8B030D-6E8A-4147-A177-3AD203B41FA5}">
                      <a16:colId xmlns:a16="http://schemas.microsoft.com/office/drawing/2014/main" val="4016281642"/>
                    </a:ext>
                  </a:extLst>
                </a:gridCol>
              </a:tblGrid>
              <a:tr h="30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2019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2020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2021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2022</a:t>
                      </a:r>
                      <a:r>
                        <a:rPr lang="ko-KR" altLang="en-US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06095"/>
                  </a:ext>
                </a:extLst>
              </a:tr>
            </a:tbl>
          </a:graphicData>
        </a:graphic>
      </p:graphicFrame>
      <p:sp>
        <p:nvSpPr>
          <p:cNvPr id="45" name="Google Shape;142;p3">
            <a:extLst>
              <a:ext uri="{FF2B5EF4-FFF2-40B4-BE49-F238E27FC236}">
                <a16:creationId xmlns:a16="http://schemas.microsoft.com/office/drawing/2014/main" id="{C7CB0F1F-190E-47C2-9BA6-F59A36FAE1D7}"/>
              </a:ext>
            </a:extLst>
          </p:cNvPr>
          <p:cNvSpPr/>
          <p:nvPr/>
        </p:nvSpPr>
        <p:spPr>
          <a:xfrm>
            <a:off x="9131810" y="5023824"/>
            <a:ext cx="460629" cy="1358399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42;p3">
            <a:extLst>
              <a:ext uri="{FF2B5EF4-FFF2-40B4-BE49-F238E27FC236}">
                <a16:creationId xmlns:a16="http://schemas.microsoft.com/office/drawing/2014/main" id="{252653A6-9BC9-42D6-8324-0E615E66111C}"/>
              </a:ext>
            </a:extLst>
          </p:cNvPr>
          <p:cNvSpPr/>
          <p:nvPr/>
        </p:nvSpPr>
        <p:spPr>
          <a:xfrm>
            <a:off x="7010695" y="5603658"/>
            <a:ext cx="460629" cy="779343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42;p3">
            <a:extLst>
              <a:ext uri="{FF2B5EF4-FFF2-40B4-BE49-F238E27FC236}">
                <a16:creationId xmlns:a16="http://schemas.microsoft.com/office/drawing/2014/main" id="{57252902-0B12-43F9-BEE1-BF3B0F1C9E8B}"/>
              </a:ext>
            </a:extLst>
          </p:cNvPr>
          <p:cNvSpPr/>
          <p:nvPr/>
        </p:nvSpPr>
        <p:spPr>
          <a:xfrm>
            <a:off x="5867955" y="5761189"/>
            <a:ext cx="460629" cy="613798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555D770-A60E-402A-A355-FF79F6A0ABF2}"/>
              </a:ext>
            </a:extLst>
          </p:cNvPr>
          <p:cNvCxnSpPr>
            <a:cxnSpLocks/>
          </p:cNvCxnSpPr>
          <p:nvPr/>
        </p:nvCxnSpPr>
        <p:spPr>
          <a:xfrm flipV="1">
            <a:off x="6042148" y="5728528"/>
            <a:ext cx="1142740" cy="15753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055CF27-5775-49D1-827E-85E520A60C35}"/>
              </a:ext>
            </a:extLst>
          </p:cNvPr>
          <p:cNvCxnSpPr>
            <a:cxnSpLocks/>
          </p:cNvCxnSpPr>
          <p:nvPr/>
        </p:nvCxnSpPr>
        <p:spPr>
          <a:xfrm flipV="1">
            <a:off x="7192493" y="5393181"/>
            <a:ext cx="1099569" cy="33234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A2D779-62B2-4244-A5A9-15AC28205085}"/>
              </a:ext>
            </a:extLst>
          </p:cNvPr>
          <p:cNvCxnSpPr>
            <a:cxnSpLocks/>
            <a:stCxn id="43" idx="1"/>
            <a:endCxn id="45" idx="1"/>
          </p:cNvCxnSpPr>
          <p:nvPr/>
        </p:nvCxnSpPr>
        <p:spPr>
          <a:xfrm flipV="1">
            <a:off x="8283000" y="5138981"/>
            <a:ext cx="1021546" cy="2551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4183B7-E368-49F5-8234-E0BD363D52E5}"/>
              </a:ext>
            </a:extLst>
          </p:cNvPr>
          <p:cNvSpPr txBox="1"/>
          <p:nvPr/>
        </p:nvSpPr>
        <p:spPr>
          <a:xfrm>
            <a:off x="5679954" y="5489144"/>
            <a:ext cx="88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239,000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1" name="TextBox 19">
            <a:extLst>
              <a:ext uri="{FF2B5EF4-FFF2-40B4-BE49-F238E27FC236}">
                <a16:creationId xmlns:a16="http://schemas.microsoft.com/office/drawing/2014/main" id="{814183B7-E368-49F5-8234-E0BD363D52E5}"/>
              </a:ext>
            </a:extLst>
          </p:cNvPr>
          <p:cNvSpPr txBox="1"/>
          <p:nvPr/>
        </p:nvSpPr>
        <p:spPr>
          <a:xfrm>
            <a:off x="6813370" y="5344531"/>
            <a:ext cx="88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+mn-ea"/>
                <a:ea typeface="+mn-ea"/>
              </a:rPr>
              <a:t>321,000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814183B7-E368-49F5-8234-E0BD363D52E5}"/>
              </a:ext>
            </a:extLst>
          </p:cNvPr>
          <p:cNvSpPr txBox="1"/>
          <p:nvPr/>
        </p:nvSpPr>
        <p:spPr>
          <a:xfrm>
            <a:off x="7898874" y="4992620"/>
            <a:ext cx="88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+mn-ea"/>
                <a:ea typeface="+mn-ea"/>
              </a:rPr>
              <a:t>418,000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3" name="TextBox 19">
            <a:extLst>
              <a:ext uri="{FF2B5EF4-FFF2-40B4-BE49-F238E27FC236}">
                <a16:creationId xmlns:a16="http://schemas.microsoft.com/office/drawing/2014/main" id="{814183B7-E368-49F5-8234-E0BD363D52E5}"/>
              </a:ext>
            </a:extLst>
          </p:cNvPr>
          <p:cNvSpPr txBox="1"/>
          <p:nvPr/>
        </p:nvSpPr>
        <p:spPr>
          <a:xfrm>
            <a:off x="8891368" y="4796206"/>
            <a:ext cx="88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+mn-ea"/>
                <a:ea typeface="+mn-ea"/>
              </a:rPr>
              <a:t>443,000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5" name="Google Shape;185;p4">
            <a:extLst>
              <a:ext uri="{FF2B5EF4-FFF2-40B4-BE49-F238E27FC236}">
                <a16:creationId xmlns:a16="http://schemas.microsoft.com/office/drawing/2014/main" id="{B0F93AF3-680B-432E-8BD5-11503AD4F5EC}"/>
              </a:ext>
            </a:extLst>
          </p:cNvPr>
          <p:cNvSpPr/>
          <p:nvPr/>
        </p:nvSpPr>
        <p:spPr>
          <a:xfrm>
            <a:off x="560346" y="770975"/>
            <a:ext cx="129039" cy="4855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85;p4">
            <a:extLst>
              <a:ext uri="{FF2B5EF4-FFF2-40B4-BE49-F238E27FC236}">
                <a16:creationId xmlns:a16="http://schemas.microsoft.com/office/drawing/2014/main" id="{26C18E64-3C77-4B2D-8225-28FB20E7958B}"/>
              </a:ext>
            </a:extLst>
          </p:cNvPr>
          <p:cNvSpPr/>
          <p:nvPr/>
        </p:nvSpPr>
        <p:spPr>
          <a:xfrm>
            <a:off x="560345" y="3811503"/>
            <a:ext cx="129039" cy="4855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1;p3">
            <a:extLst>
              <a:ext uri="{FF2B5EF4-FFF2-40B4-BE49-F238E27FC236}">
                <a16:creationId xmlns:a16="http://schemas.microsoft.com/office/drawing/2014/main" id="{01B4C46B-6FA2-8F5D-9C15-CCBE265091AB}"/>
              </a:ext>
            </a:extLst>
          </p:cNvPr>
          <p:cNvSpPr txBox="1"/>
          <p:nvPr/>
        </p:nvSpPr>
        <p:spPr>
          <a:xfrm>
            <a:off x="4296507" y="1705408"/>
            <a:ext cx="653604" cy="29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129.4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161;p3">
            <a:extLst>
              <a:ext uri="{FF2B5EF4-FFF2-40B4-BE49-F238E27FC236}">
                <a16:creationId xmlns:a16="http://schemas.microsoft.com/office/drawing/2014/main" id="{81DA9C5F-7116-9CA6-E571-3E315182ECB5}"/>
              </a:ext>
            </a:extLst>
          </p:cNvPr>
          <p:cNvSpPr txBox="1"/>
          <p:nvPr/>
        </p:nvSpPr>
        <p:spPr>
          <a:xfrm>
            <a:off x="832726" y="2161778"/>
            <a:ext cx="696231" cy="29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101.1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02318B-DAC4-B975-F93B-9043855FC5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4"/>
          <p:cNvGrpSpPr/>
          <p:nvPr/>
        </p:nvGrpSpPr>
        <p:grpSpPr>
          <a:xfrm>
            <a:off x="1556693" y="3071303"/>
            <a:ext cx="2823478" cy="2841176"/>
            <a:chOff x="1042849" y="3367155"/>
            <a:chExt cx="2745128" cy="2762337"/>
          </a:xfrm>
        </p:grpSpPr>
        <p:sp>
          <p:nvSpPr>
            <p:cNvPr id="172" name="Google Shape;172;p4"/>
            <p:cNvSpPr/>
            <p:nvPr/>
          </p:nvSpPr>
          <p:spPr>
            <a:xfrm rot="1635404">
              <a:off x="1042849" y="3452746"/>
              <a:ext cx="2676746" cy="2676746"/>
            </a:xfrm>
            <a:prstGeom prst="pie">
              <a:avLst>
                <a:gd name="adj1" fmla="val 17933870"/>
                <a:gd name="adj2" fmla="val 1620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80985" tIns="40481" rIns="80985" bIns="40481" anchor="ctr" anchorCtr="0">
              <a:noAutofit/>
            </a:bodyPr>
            <a:lstStyle/>
            <a:p>
              <a:pPr algn="ctr"/>
              <a:endParaRPr sz="1594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 rot="3401994">
              <a:off x="1107594" y="3367155"/>
              <a:ext cx="2676746" cy="2676746"/>
            </a:xfrm>
            <a:prstGeom prst="pie">
              <a:avLst>
                <a:gd name="adj1" fmla="val 14451890"/>
                <a:gd name="adj2" fmla="val 16200000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80985" tIns="40481" rIns="80985" bIns="40481" anchor="ctr" anchorCtr="0">
              <a:noAutofit/>
            </a:bodyPr>
            <a:lstStyle/>
            <a:p>
              <a:pPr algn="ctr"/>
              <a:endParaRPr sz="1594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1503803" y="4776079"/>
              <a:ext cx="1178804" cy="288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위탁판매</a:t>
              </a:r>
              <a:endParaRPr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Google Shape;175;p4"/>
            <p:cNvSpPr txBox="1"/>
            <p:nvPr/>
          </p:nvSpPr>
          <p:spPr>
            <a:xfrm>
              <a:off x="1746173" y="4448398"/>
              <a:ext cx="694063" cy="288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  <a:endParaRPr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2851544" y="3676136"/>
              <a:ext cx="936433" cy="288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b="1" dirty="0" err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직매입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2745631" y="3980236"/>
              <a:ext cx="694062" cy="288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10%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427834" y="2136353"/>
            <a:ext cx="9919324" cy="4248100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587141" y="1008257"/>
            <a:ext cx="9919324" cy="82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ko-KR" alt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당사의 수익 구조는 </a:t>
            </a:r>
            <a:r>
              <a:rPr lang="en-US" sz="1600" b="1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 panose="020F0302020204030204" pitchFamily="34" charset="0"/>
                <a:sym typeface="Calibri"/>
              </a:rPr>
              <a:t>위탁</a:t>
            </a:r>
            <a:r>
              <a:rPr lang="en-US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 panose="020F0302020204030204" pitchFamily="34" charset="0"/>
                <a:sym typeface="Calibri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 panose="020F0302020204030204" pitchFamily="34" charset="0"/>
                <a:sym typeface="Calibri"/>
              </a:rPr>
              <a:t>판매</a:t>
            </a:r>
            <a:r>
              <a:rPr lang="ko-KR" altLang="en-US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와 </a:t>
            </a:r>
            <a:r>
              <a:rPr lang="ko-KR" altLang="en-US" sz="1600" b="1" dirty="0" err="1">
                <a:solidFill>
                  <a:srgbClr val="0000FF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직판매</a:t>
            </a:r>
            <a:r>
              <a:rPr lang="ko-KR" altLang="en-US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 방식</a:t>
            </a:r>
            <a:r>
              <a:rPr lang="ko-KR" alt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으로 구성되어</a:t>
            </a:r>
            <a:r>
              <a:rPr lang="en-US" altLang="ko-KR" sz="1600" b="1" dirty="0">
                <a:solidFill>
                  <a:schemeClr val="dk1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있으나</a:t>
            </a:r>
            <a:r>
              <a:rPr lang="en-US" altLang="ko-KR" sz="1600" b="1" dirty="0">
                <a:solidFill>
                  <a:schemeClr val="dk1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당사의 수익에 크게 영향을 미치는 위탁 판매 방식은 판매수량의 변동폭이 크므로 위탁 판매 방식 대상 품목에 대한 정확한 </a:t>
            </a:r>
            <a:r>
              <a:rPr lang="ko-KR" altLang="en-US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  <a:cs typeface="Calibri Light" panose="020F0302020204030204" pitchFamily="34" charset="0"/>
                <a:sym typeface="Calibri"/>
              </a:rPr>
              <a:t>수요 예측과 수익 구조 변화 필요</a:t>
            </a:r>
            <a:endParaRPr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D0470F-29E8-40A6-85D3-C558174FA069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5B22A-43FB-4DB4-B8F2-2F2255355D63}"/>
              </a:ext>
            </a:extLst>
          </p:cNvPr>
          <p:cNvSpPr txBox="1"/>
          <p:nvPr/>
        </p:nvSpPr>
        <p:spPr>
          <a:xfrm>
            <a:off x="264048" y="67834"/>
            <a:ext cx="2923035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1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 및 개선 기회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F4D124-8ABD-43B5-932C-3923BBFA00EF}"/>
              </a:ext>
            </a:extLst>
          </p:cNvPr>
          <p:cNvCxnSpPr>
            <a:cxnSpLocks/>
          </p:cNvCxnSpPr>
          <p:nvPr/>
        </p:nvCxnSpPr>
        <p:spPr>
          <a:xfrm>
            <a:off x="5347872" y="1607419"/>
            <a:ext cx="0" cy="0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92DD5F-7928-42A5-A49C-EA10E55C3184}"/>
              </a:ext>
            </a:extLst>
          </p:cNvPr>
          <p:cNvCxnSpPr/>
          <p:nvPr/>
        </p:nvCxnSpPr>
        <p:spPr>
          <a:xfrm>
            <a:off x="5387496" y="2406317"/>
            <a:ext cx="0" cy="4030149"/>
          </a:xfrm>
          <a:prstGeom prst="line">
            <a:avLst/>
          </a:prstGeom>
          <a:ln w="254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3F037A-A81B-41C0-A53C-6BC84DA0D79C}"/>
              </a:ext>
            </a:extLst>
          </p:cNvPr>
          <p:cNvSpPr/>
          <p:nvPr/>
        </p:nvSpPr>
        <p:spPr>
          <a:xfrm>
            <a:off x="688777" y="2414313"/>
            <a:ext cx="4432852" cy="375460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당사의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수익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구조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FD6D93-4B71-47FD-8A23-5DED3C7EA4BD}"/>
              </a:ext>
            </a:extLst>
          </p:cNvPr>
          <p:cNvSpPr/>
          <p:nvPr/>
        </p:nvSpPr>
        <p:spPr>
          <a:xfrm>
            <a:off x="5667799" y="2414313"/>
            <a:ext cx="4432852" cy="375460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위탁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판매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/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직매입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방식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매출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단위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달러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Google Shape;185;p4">
            <a:extLst>
              <a:ext uri="{FF2B5EF4-FFF2-40B4-BE49-F238E27FC236}">
                <a16:creationId xmlns:a16="http://schemas.microsoft.com/office/drawing/2014/main" id="{035A1592-EC9B-4CD4-903A-54FA32F0295D}"/>
              </a:ext>
            </a:extLst>
          </p:cNvPr>
          <p:cNvSpPr/>
          <p:nvPr/>
        </p:nvSpPr>
        <p:spPr>
          <a:xfrm>
            <a:off x="427834" y="954989"/>
            <a:ext cx="159307" cy="9859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" name="Google Shape;178;p4">
            <a:extLst>
              <a:ext uri="{FF2B5EF4-FFF2-40B4-BE49-F238E27FC236}">
                <a16:creationId xmlns:a16="http://schemas.microsoft.com/office/drawing/2014/main" id="{F412AAFA-A8AE-4432-A297-0466A3184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719789"/>
              </p:ext>
            </p:extLst>
          </p:nvPr>
        </p:nvGraphicFramePr>
        <p:xfrm>
          <a:off x="5387496" y="3020849"/>
          <a:ext cx="4691404" cy="3064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D1B767-7870-446B-8F27-6C80B0AB65CE}"/>
              </a:ext>
            </a:extLst>
          </p:cNvPr>
          <p:cNvGrpSpPr/>
          <p:nvPr/>
        </p:nvGrpSpPr>
        <p:grpSpPr>
          <a:xfrm>
            <a:off x="5813295" y="3020849"/>
            <a:ext cx="1170801" cy="608136"/>
            <a:chOff x="4114490" y="5551124"/>
            <a:chExt cx="1170801" cy="60813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47D884A-EB52-461A-A36D-AA31AD631DE7}"/>
                </a:ext>
              </a:extLst>
            </p:cNvPr>
            <p:cNvGrpSpPr/>
            <p:nvPr/>
          </p:nvGrpSpPr>
          <p:grpSpPr>
            <a:xfrm>
              <a:off x="4114490" y="5592223"/>
              <a:ext cx="1055249" cy="545491"/>
              <a:chOff x="4319863" y="6421379"/>
              <a:chExt cx="1055249" cy="54549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88FACF3-7322-46F1-9FA4-A75E9770F51B}"/>
                  </a:ext>
                </a:extLst>
              </p:cNvPr>
              <p:cNvGrpSpPr/>
              <p:nvPr/>
            </p:nvGrpSpPr>
            <p:grpSpPr>
              <a:xfrm>
                <a:off x="4319863" y="6421379"/>
                <a:ext cx="1055249" cy="545491"/>
                <a:chOff x="5854842" y="2895046"/>
                <a:chExt cx="1055249" cy="545491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1D48DD-49FC-41B3-BAEC-AB60CF30DA81}"/>
                    </a:ext>
                  </a:extLst>
                </p:cNvPr>
                <p:cNvSpPr txBox="1"/>
                <p:nvPr/>
              </p:nvSpPr>
              <p:spPr>
                <a:xfrm>
                  <a:off x="5854842" y="2895046"/>
                  <a:ext cx="105524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latin typeface="+mn-ea"/>
                      <a:ea typeface="+mn-ea"/>
                    </a:rPr>
                    <a:t>위탁</a:t>
                  </a:r>
                  <a:endParaRPr lang="en-US" altLang="ko-KR" b="1" dirty="0">
                    <a:latin typeface="+mn-ea"/>
                    <a:ea typeface="+mn-ea"/>
                  </a:endParaRPr>
                </a:p>
                <a:p>
                  <a:endParaRPr lang="ko-KR" altLang="en-US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EC1AA3-8D8F-45D4-BD2B-9E66D9B5FB82}"/>
                    </a:ext>
                  </a:extLst>
                </p:cNvPr>
                <p:cNvSpPr txBox="1"/>
                <p:nvPr/>
              </p:nvSpPr>
              <p:spPr>
                <a:xfrm>
                  <a:off x="5854842" y="3132760"/>
                  <a:ext cx="10552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 err="1">
                      <a:latin typeface="+mn-ea"/>
                      <a:ea typeface="+mn-ea"/>
                    </a:rPr>
                    <a:t>직매입</a:t>
                  </a:r>
                  <a:endParaRPr lang="ko-KR" altLang="en-US" b="1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216C20-A557-4401-B9F7-AA05361BB3EF}"/>
                  </a:ext>
                </a:extLst>
              </p:cNvPr>
              <p:cNvGrpSpPr/>
              <p:nvPr/>
            </p:nvGrpSpPr>
            <p:grpSpPr>
              <a:xfrm>
                <a:off x="5021384" y="6555789"/>
                <a:ext cx="343760" cy="45946"/>
                <a:chOff x="4498254" y="5781061"/>
                <a:chExt cx="343760" cy="45946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2D2B8F82-3765-418E-BFEB-80D03102FF2C}"/>
                    </a:ext>
                  </a:extLst>
                </p:cNvPr>
                <p:cNvCxnSpPr/>
                <p:nvPr/>
              </p:nvCxnSpPr>
              <p:spPr>
                <a:xfrm>
                  <a:off x="4498254" y="5804034"/>
                  <a:ext cx="30652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1C3ED19-B64D-4505-8ECD-F50789639959}"/>
                    </a:ext>
                  </a:extLst>
                </p:cNvPr>
                <p:cNvSpPr/>
                <p:nvPr/>
              </p:nvSpPr>
              <p:spPr>
                <a:xfrm>
                  <a:off x="4796068" y="5781061"/>
                  <a:ext cx="45946" cy="45946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5F39B05-94D5-4011-A603-00F9DD972AAD}"/>
                  </a:ext>
                </a:extLst>
              </p:cNvPr>
              <p:cNvGrpSpPr/>
              <p:nvPr/>
            </p:nvGrpSpPr>
            <p:grpSpPr>
              <a:xfrm>
                <a:off x="5012670" y="6782253"/>
                <a:ext cx="352474" cy="45946"/>
                <a:chOff x="4489540" y="6117302"/>
                <a:chExt cx="352474" cy="45946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66121397-9518-4ED1-BA32-54D46911E08E}"/>
                    </a:ext>
                  </a:extLst>
                </p:cNvPr>
                <p:cNvCxnSpPr/>
                <p:nvPr/>
              </p:nvCxnSpPr>
              <p:spPr>
                <a:xfrm>
                  <a:off x="4489540" y="6139314"/>
                  <a:ext cx="306528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648086C1-17DB-43C4-846E-689BCB7FD4FA}"/>
                    </a:ext>
                  </a:extLst>
                </p:cNvPr>
                <p:cNvSpPr/>
                <p:nvPr/>
              </p:nvSpPr>
              <p:spPr>
                <a:xfrm>
                  <a:off x="4796068" y="6117302"/>
                  <a:ext cx="45946" cy="45946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2B1F6A-AEEE-4AD0-B498-97DBCCEFAEC7}"/>
                </a:ext>
              </a:extLst>
            </p:cNvPr>
            <p:cNvSpPr/>
            <p:nvPr/>
          </p:nvSpPr>
          <p:spPr>
            <a:xfrm>
              <a:off x="4155374" y="5551124"/>
              <a:ext cx="1129917" cy="60813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611978-E4C6-2057-1E30-9BC3E83B03B4}"/>
              </a:ext>
            </a:extLst>
          </p:cNvPr>
          <p:cNvSpPr txBox="1"/>
          <p:nvPr/>
        </p:nvSpPr>
        <p:spPr>
          <a:xfrm>
            <a:off x="8412481" y="3061948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708,114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51933-8431-545D-0246-99D7783B4442}"/>
              </a:ext>
            </a:extLst>
          </p:cNvPr>
          <p:cNvSpPr txBox="1"/>
          <p:nvPr/>
        </p:nvSpPr>
        <p:spPr>
          <a:xfrm>
            <a:off x="8483532" y="4899908"/>
            <a:ext cx="80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66,501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504F5-A25A-9212-A97A-D4F7C03A035F}"/>
              </a:ext>
            </a:extLst>
          </p:cNvPr>
          <p:cNvSpPr txBox="1"/>
          <p:nvPr/>
        </p:nvSpPr>
        <p:spPr>
          <a:xfrm>
            <a:off x="9415448" y="3914660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421,801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23BA7-788E-216B-743A-C179472D3C34}"/>
              </a:ext>
            </a:extLst>
          </p:cNvPr>
          <p:cNvSpPr txBox="1"/>
          <p:nvPr/>
        </p:nvSpPr>
        <p:spPr>
          <a:xfrm>
            <a:off x="9442985" y="4953045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33,675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CFE79E-C368-3560-1A6A-F5369FD2912C}"/>
              </a:ext>
            </a:extLst>
          </p:cNvPr>
          <p:cNvSpPr txBox="1"/>
          <p:nvPr/>
        </p:nvSpPr>
        <p:spPr>
          <a:xfrm>
            <a:off x="9139095" y="5681647"/>
            <a:ext cx="1054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723324-A8C3-D4CE-0522-5F1F269C9F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87141" y="997600"/>
            <a:ext cx="10010274" cy="82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 panose="020F0302020204030204" pitchFamily="34" charset="0"/>
                <a:sym typeface="Calibri"/>
              </a:rPr>
              <a:t>4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차 산업혁명시대 도래와 더불어 </a:t>
            </a:r>
            <a:r>
              <a: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 Light" panose="020F0302020204030204" pitchFamily="34" charset="0"/>
                <a:sym typeface="Calibri"/>
              </a:rPr>
              <a:t>AI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기술 적용 기업이 적은 편이나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주요 기업은 선제적으로 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AI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기술을 접목한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추천시스템을 운영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하고 있는 실정이므로 당사도 경쟁력 강화를 위하여 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AI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기술의 도입 및 서비스 제공 필요</a:t>
            </a:r>
            <a:endParaRPr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 Light" panose="020F0302020204030204" pitchFamily="34" charset="0"/>
              <a:sym typeface="Calibri"/>
            </a:endParaRPr>
          </a:p>
        </p:txBody>
      </p:sp>
      <p:grpSp>
        <p:nvGrpSpPr>
          <p:cNvPr id="198" name="Google Shape;198;p5"/>
          <p:cNvGrpSpPr/>
          <p:nvPr/>
        </p:nvGrpSpPr>
        <p:grpSpPr>
          <a:xfrm>
            <a:off x="5745093" y="2975934"/>
            <a:ext cx="4384678" cy="848700"/>
            <a:chOff x="6437748" y="2395752"/>
            <a:chExt cx="4949923" cy="750858"/>
          </a:xfrm>
        </p:grpSpPr>
        <p:sp>
          <p:nvSpPr>
            <p:cNvPr id="199" name="Google Shape;199;p5"/>
            <p:cNvSpPr txBox="1"/>
            <p:nvPr/>
          </p:nvSpPr>
          <p:spPr>
            <a:xfrm>
              <a:off x="10532050" y="2395752"/>
              <a:ext cx="855621" cy="307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24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133.4M</a:t>
              </a:r>
              <a:endParaRPr sz="1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10532049" y="2617460"/>
              <a:ext cx="855621" cy="307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24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20.54M</a:t>
              </a:r>
              <a:endParaRPr sz="1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 txBox="1"/>
            <p:nvPr/>
          </p:nvSpPr>
          <p:spPr>
            <a:xfrm>
              <a:off x="10532048" y="2838898"/>
              <a:ext cx="855621" cy="307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r>
                <a:rPr lang="en-US" sz="124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22.07M</a:t>
              </a:r>
              <a:endParaRPr sz="1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" name="Google Shape;204;p5"/>
            <p:cNvGrpSpPr/>
            <p:nvPr/>
          </p:nvGrpSpPr>
          <p:grpSpPr>
            <a:xfrm>
              <a:off x="6437748" y="2428586"/>
              <a:ext cx="4025619" cy="666601"/>
              <a:chOff x="6437748" y="2428586"/>
              <a:chExt cx="4025619" cy="666601"/>
            </a:xfrm>
          </p:grpSpPr>
          <p:pic>
            <p:nvPicPr>
              <p:cNvPr id="205" name="Google Shape;205;p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437748" y="2628503"/>
                <a:ext cx="1219200" cy="25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437748" y="2847537"/>
                <a:ext cx="1447800" cy="247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437748" y="2428586"/>
                <a:ext cx="990600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9" name="Google Shape;209;p5"/>
              <p:cNvSpPr/>
              <p:nvPr/>
            </p:nvSpPr>
            <p:spPr>
              <a:xfrm>
                <a:off x="8211127" y="2673000"/>
                <a:ext cx="2252240" cy="128588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80985" tIns="40481" rIns="80985" bIns="40481" anchor="ctr" anchorCtr="0">
                <a:noAutofit/>
              </a:bodyPr>
              <a:lstStyle/>
              <a:p>
                <a:pPr algn="ctr"/>
                <a:endParaRPr sz="1594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8211127" y="2893371"/>
                <a:ext cx="2252240" cy="128588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80985" tIns="40481" rIns="80985" bIns="40481" anchor="ctr" anchorCtr="0">
                <a:noAutofit/>
              </a:bodyPr>
              <a:lstStyle/>
              <a:p>
                <a:pPr algn="ctr"/>
                <a:endParaRPr sz="1594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2" name="Google Shape;212;p5"/>
              <p:cNvGrpSpPr/>
              <p:nvPr/>
            </p:nvGrpSpPr>
            <p:grpSpPr>
              <a:xfrm>
                <a:off x="8211127" y="2459542"/>
                <a:ext cx="2252240" cy="128588"/>
                <a:chOff x="8211127" y="2459542"/>
                <a:chExt cx="2252240" cy="128588"/>
              </a:xfrm>
            </p:grpSpPr>
            <p:sp>
              <p:nvSpPr>
                <p:cNvPr id="213" name="Google Shape;213;p5"/>
                <p:cNvSpPr/>
                <p:nvPr/>
              </p:nvSpPr>
              <p:spPr>
                <a:xfrm>
                  <a:off x="8211127" y="2459542"/>
                  <a:ext cx="2252240" cy="128588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80985" tIns="40481" rIns="80985" bIns="40481" anchor="ctr" anchorCtr="0">
                  <a:noAutofit/>
                </a:bodyPr>
                <a:lstStyle/>
                <a:p>
                  <a:pPr algn="ctr"/>
                  <a:endParaRPr sz="1594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8211127" y="2459542"/>
                  <a:ext cx="1558161" cy="1285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80985" tIns="40481" rIns="80985" bIns="40481" anchor="ctr" anchorCtr="0">
                  <a:noAutofit/>
                </a:bodyPr>
                <a:lstStyle/>
                <a:p>
                  <a:pPr algn="ctr"/>
                  <a:endParaRPr sz="1594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5" name="Google Shape;215;p5"/>
              <p:cNvSpPr/>
              <p:nvPr/>
            </p:nvSpPr>
            <p:spPr>
              <a:xfrm>
                <a:off x="8211127" y="2673076"/>
                <a:ext cx="434394" cy="120259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spcFirstLastPara="1" wrap="square" lIns="80985" tIns="40481" rIns="80985" bIns="40481" anchor="ctr" anchorCtr="0">
                <a:noAutofit/>
              </a:bodyPr>
              <a:lstStyle/>
              <a:p>
                <a:pPr algn="ctr"/>
                <a:endParaRPr sz="1594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8211127" y="2895146"/>
                <a:ext cx="434386" cy="126819"/>
              </a:xfrm>
              <a:prstGeom prst="rect">
                <a:avLst/>
              </a:prstGeom>
              <a:solidFill>
                <a:srgbClr val="A8D08C"/>
              </a:solidFill>
              <a:ln>
                <a:noFill/>
              </a:ln>
            </p:spPr>
            <p:txBody>
              <a:bodyPr spcFirstLastPara="1" wrap="square" lIns="80985" tIns="40481" rIns="80985" bIns="40481" anchor="ctr" anchorCtr="0">
                <a:noAutofit/>
              </a:bodyPr>
              <a:lstStyle/>
              <a:p>
                <a:pPr algn="ctr"/>
                <a:endParaRPr sz="1594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6" name="Google Shape;226;p5"/>
          <p:cNvSpPr txBox="1"/>
          <p:nvPr/>
        </p:nvSpPr>
        <p:spPr>
          <a:xfrm>
            <a:off x="1449012" y="5884951"/>
            <a:ext cx="2917307" cy="24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altLang="ko-KR" sz="1063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063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1063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063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sz="1063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sz="1063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Flyaps</a:t>
            </a:r>
            <a:endParaRPr sz="1063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AAB11A-775D-4171-B891-DCCF62363C99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9F06AB-DAA4-48A0-B538-C05D832040D0}"/>
              </a:ext>
            </a:extLst>
          </p:cNvPr>
          <p:cNvSpPr txBox="1"/>
          <p:nvPr/>
        </p:nvSpPr>
        <p:spPr>
          <a:xfrm>
            <a:off x="264049" y="67834"/>
            <a:ext cx="2550172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14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 및 개선 기회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D3C46B-A6F3-4119-9773-051432CDA9FE}"/>
              </a:ext>
            </a:extLst>
          </p:cNvPr>
          <p:cNvSpPr/>
          <p:nvPr/>
        </p:nvSpPr>
        <p:spPr>
          <a:xfrm>
            <a:off x="688777" y="2411382"/>
            <a:ext cx="4432852" cy="375460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B2B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기업의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AI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기술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사용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현황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413801-5EC8-430E-B3A4-80B85A9D8E80}"/>
              </a:ext>
            </a:extLst>
          </p:cNvPr>
          <p:cNvSpPr/>
          <p:nvPr/>
        </p:nvSpPr>
        <p:spPr>
          <a:xfrm>
            <a:off x="5667799" y="2418110"/>
            <a:ext cx="4432852" cy="375460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B2B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기업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이용자 수 순위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995317-D981-4419-84BF-90DD5B8ACFE2}"/>
              </a:ext>
            </a:extLst>
          </p:cNvPr>
          <p:cNvSpPr txBox="1"/>
          <p:nvPr/>
        </p:nvSpPr>
        <p:spPr>
          <a:xfrm>
            <a:off x="5667799" y="3757736"/>
            <a:ext cx="4624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기업은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기술을 사용한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 운영</a:t>
            </a:r>
          </a:p>
        </p:txBody>
      </p:sp>
      <p:sp>
        <p:nvSpPr>
          <p:cNvPr id="50" name="Google Shape;183;p4">
            <a:extLst>
              <a:ext uri="{FF2B5EF4-FFF2-40B4-BE49-F238E27FC236}">
                <a16:creationId xmlns:a16="http://schemas.microsoft.com/office/drawing/2014/main" id="{AAA26EC3-CA30-4F1C-9C52-ECD3D5BAEDF6}"/>
              </a:ext>
            </a:extLst>
          </p:cNvPr>
          <p:cNvSpPr/>
          <p:nvPr/>
        </p:nvSpPr>
        <p:spPr>
          <a:xfrm>
            <a:off x="427834" y="2136353"/>
            <a:ext cx="9919324" cy="4248100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B30E31B-ECBD-4E09-BBF6-80F214DB7733}"/>
              </a:ext>
            </a:extLst>
          </p:cNvPr>
          <p:cNvCxnSpPr/>
          <p:nvPr/>
        </p:nvCxnSpPr>
        <p:spPr>
          <a:xfrm>
            <a:off x="5387496" y="2233061"/>
            <a:ext cx="0" cy="4030149"/>
          </a:xfrm>
          <a:prstGeom prst="line">
            <a:avLst/>
          </a:prstGeom>
          <a:ln w="254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oogle Shape;221;p5">
            <a:extLst>
              <a:ext uri="{FF2B5EF4-FFF2-40B4-BE49-F238E27FC236}">
                <a16:creationId xmlns:a16="http://schemas.microsoft.com/office/drawing/2014/main" id="{60708C70-DCE2-4FD3-9096-028575475FAA}"/>
              </a:ext>
            </a:extLst>
          </p:cNvPr>
          <p:cNvGrpSpPr/>
          <p:nvPr/>
        </p:nvGrpSpPr>
        <p:grpSpPr>
          <a:xfrm>
            <a:off x="1428627" y="2975934"/>
            <a:ext cx="2867770" cy="2818780"/>
            <a:chOff x="2198255" y="2317405"/>
            <a:chExt cx="2294905" cy="2325566"/>
          </a:xfrm>
        </p:grpSpPr>
        <p:sp>
          <p:nvSpPr>
            <p:cNvPr id="55" name="Google Shape;222;p5">
              <a:extLst>
                <a:ext uri="{FF2B5EF4-FFF2-40B4-BE49-F238E27FC236}">
                  <a16:creationId xmlns:a16="http://schemas.microsoft.com/office/drawing/2014/main" id="{7CD22280-9BCA-4C60-8A12-002AACBE365F}"/>
                </a:ext>
              </a:extLst>
            </p:cNvPr>
            <p:cNvSpPr/>
            <p:nvPr/>
          </p:nvSpPr>
          <p:spPr>
            <a:xfrm>
              <a:off x="2198255" y="2382406"/>
              <a:ext cx="2260565" cy="2260565"/>
            </a:xfrm>
            <a:prstGeom prst="pie">
              <a:avLst>
                <a:gd name="adj1" fmla="val 19853752"/>
                <a:gd name="adj2" fmla="val 1620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80985" tIns="40481" rIns="80985" bIns="40481" anchor="ctr" anchorCtr="0">
              <a:noAutofit/>
            </a:bodyPr>
            <a:lstStyle/>
            <a:p>
              <a:pPr algn="ctr"/>
              <a:endParaRPr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56" name="Google Shape;223;p5">
              <a:extLst>
                <a:ext uri="{FF2B5EF4-FFF2-40B4-BE49-F238E27FC236}">
                  <a16:creationId xmlns:a16="http://schemas.microsoft.com/office/drawing/2014/main" id="{B5D6BEE7-0A2A-4420-94F9-07F832A378A9}"/>
                </a:ext>
              </a:extLst>
            </p:cNvPr>
            <p:cNvSpPr/>
            <p:nvPr/>
          </p:nvSpPr>
          <p:spPr>
            <a:xfrm rot="-5400000">
              <a:off x="2232595" y="2317405"/>
              <a:ext cx="2260565" cy="2260565"/>
            </a:xfrm>
            <a:prstGeom prst="pie">
              <a:avLst>
                <a:gd name="adj1" fmla="val 0"/>
                <a:gd name="adj2" fmla="val 3624579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80985" tIns="40481" rIns="80985" bIns="40481" anchor="ctr" anchorCtr="0">
              <a:noAutofit/>
            </a:bodyPr>
            <a:lstStyle/>
            <a:p>
              <a:pPr algn="ctr"/>
              <a:endParaRPr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57" name="Google Shape;224;p5">
              <a:extLst>
                <a:ext uri="{FF2B5EF4-FFF2-40B4-BE49-F238E27FC236}">
                  <a16:creationId xmlns:a16="http://schemas.microsoft.com/office/drawing/2014/main" id="{9B4E213D-BC56-4E90-8B52-3819E1AF70C2}"/>
                </a:ext>
              </a:extLst>
            </p:cNvPr>
            <p:cNvSpPr txBox="1"/>
            <p:nvPr/>
          </p:nvSpPr>
          <p:spPr>
            <a:xfrm>
              <a:off x="3375328" y="2540108"/>
              <a:ext cx="720906" cy="422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30%</a:t>
              </a:r>
            </a:p>
            <a:p>
              <a:pPr algn="ctr"/>
              <a:r>
                <a:rPr lang="ko-KR" altLang="en-US" b="1" dirty="0">
                  <a:solidFill>
                    <a:schemeClr val="dk1"/>
                  </a:solidFill>
                  <a:latin typeface="+mn-ea"/>
                  <a:ea typeface="+mn-ea"/>
                  <a:cs typeface="Calibri"/>
                  <a:sym typeface="Calibri"/>
                </a:rPr>
                <a:t>사용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58" name="Google Shape;225;p5">
              <a:extLst>
                <a:ext uri="{FF2B5EF4-FFF2-40B4-BE49-F238E27FC236}">
                  <a16:creationId xmlns:a16="http://schemas.microsoft.com/office/drawing/2014/main" id="{EC15D08C-4904-42DC-AB75-F778D7D53EE4}"/>
                </a:ext>
              </a:extLst>
            </p:cNvPr>
            <p:cNvSpPr txBox="1"/>
            <p:nvPr/>
          </p:nvSpPr>
          <p:spPr>
            <a:xfrm>
              <a:off x="2473104" y="3477772"/>
              <a:ext cx="750618" cy="422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985" tIns="40481" rIns="80985" bIns="40481" anchor="t" anchorCtr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70%</a:t>
              </a:r>
            </a:p>
            <a:p>
              <a:pPr algn="ctr"/>
              <a:r>
                <a:rPr lang="ko-KR" altLang="en-US" b="1" dirty="0" err="1">
                  <a:solidFill>
                    <a:schemeClr val="dk1"/>
                  </a:solidFill>
                  <a:latin typeface="+mn-ea"/>
                  <a:ea typeface="+mn-ea"/>
                  <a:cs typeface="Calibri"/>
                  <a:sym typeface="Calibri"/>
                </a:rPr>
                <a:t>미사용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</p:grpSp>
      <p:sp>
        <p:nvSpPr>
          <p:cNvPr id="59" name="Google Shape;185;p4">
            <a:extLst>
              <a:ext uri="{FF2B5EF4-FFF2-40B4-BE49-F238E27FC236}">
                <a16:creationId xmlns:a16="http://schemas.microsoft.com/office/drawing/2014/main" id="{77799D3D-8784-4919-8F46-A6F4379B816D}"/>
              </a:ext>
            </a:extLst>
          </p:cNvPr>
          <p:cNvSpPr/>
          <p:nvPr/>
        </p:nvSpPr>
        <p:spPr>
          <a:xfrm>
            <a:off x="427834" y="954989"/>
            <a:ext cx="159307" cy="9859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F31CF-A234-58D8-2BC5-7D04CE0A5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331" y="4103707"/>
            <a:ext cx="3521346" cy="2206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D4DC19-86FB-1931-1A78-938B587AA659}"/>
              </a:ext>
            </a:extLst>
          </p:cNvPr>
          <p:cNvSpPr/>
          <p:nvPr/>
        </p:nvSpPr>
        <p:spPr>
          <a:xfrm>
            <a:off x="6526529" y="4450704"/>
            <a:ext cx="615315" cy="216489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추 천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116220-A5B0-7536-F79E-EBA3B9D05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A5B5AC-7FD5-491A-80DB-E5E922B3698C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4E026-DB73-4E8F-A7A5-ED92F6BB76C9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분석 계획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Google Shape;235;p6">
            <a:extLst>
              <a:ext uri="{FF2B5EF4-FFF2-40B4-BE49-F238E27FC236}">
                <a16:creationId xmlns:a16="http://schemas.microsoft.com/office/drawing/2014/main" id="{857F3541-6A90-C3DB-58A4-900178BC59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7427"/>
              </p:ext>
            </p:extLst>
          </p:nvPr>
        </p:nvGraphicFramePr>
        <p:xfrm>
          <a:off x="264049" y="798803"/>
          <a:ext cx="10069654" cy="5774313"/>
        </p:xfrm>
        <a:graphic>
          <a:graphicData uri="http://schemas.openxmlformats.org/drawingml/2006/table">
            <a:tbl>
              <a:tblPr>
                <a:noFill/>
                <a:tableStyleId>{B9E379DC-CD9E-4A0A-81B3-D612F304A64D}</a:tableStyleId>
              </a:tblPr>
              <a:tblGrid>
                <a:gridCol w="2608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2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목적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분석방법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주요내용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61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매출액과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주요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설명변수에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대한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특성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파악</a:t>
                      </a: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막대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그래프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지리적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위치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/주/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인구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규모에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따른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매출액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크기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비교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히스토그램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가격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판매량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제품군의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분포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확인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상자수염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도표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가격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판매량의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분포와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이상치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확인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967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고객과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고객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행동의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특성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파악</a:t>
                      </a: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히스토그</a:t>
                      </a:r>
                      <a:r>
                        <a:rPr lang="ko-KR" alt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램</a:t>
                      </a:r>
                      <a:endParaRPr lang="en-US"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도시의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규모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지리적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위치에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따른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고객의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수와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판매량이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많은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곳 확인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연간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구매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횟수가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많은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제품이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어떤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제품인지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분석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군집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분석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구매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구매량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구매가격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고객 정보를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토대로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고객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분류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막대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그래프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지역에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따른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재구매고객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spc="0" baseline="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sz="1200" spc="0" baseline="0" dirty="0" err="1">
                          <a:latin typeface="+mn-ea"/>
                          <a:ea typeface="+mn-ea"/>
                        </a:rPr>
                        <a:t>품목</a:t>
                      </a:r>
                      <a:r>
                        <a:rPr lang="en-US" sz="1200" spc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비율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차이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검정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카이제곱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검정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43592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트렌드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차트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고객 정보를 토대로 시간에 따른 매출액 변동성 확인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973297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등분산성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검정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75337"/>
                  </a:ext>
                </a:extLst>
              </a:tr>
              <a:tr h="207380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위탁판매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직매입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판매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방식의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특성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파악</a:t>
                      </a:r>
                      <a:endParaRPr lang="en-US"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파이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차트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위탁 판매 방식과 </a:t>
                      </a:r>
                      <a:r>
                        <a:rPr lang="ko-KR" alt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직매입</a:t>
                      </a:r>
                      <a:r>
                        <a:rPr lang="ko-KR" alt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판매 방식의 매출액에 대한 비율 비교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카이제곱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검정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14331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시계열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예측</a:t>
                      </a: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모델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변동성이</a:t>
                      </a:r>
                      <a:r>
                        <a:rPr 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높은</a:t>
                      </a:r>
                      <a:r>
                        <a:rPr 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제품의</a:t>
                      </a:r>
                      <a:r>
                        <a:rPr 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수요</a:t>
                      </a:r>
                      <a:r>
                        <a:rPr 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예측</a:t>
                      </a:r>
                      <a:r>
                        <a:rPr 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모델</a:t>
                      </a:r>
                      <a:r>
                        <a:rPr 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생성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상자수염 도표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제품별 판매량의 차이 확인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막대 그래프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위탁 판매 방식과 </a:t>
                      </a:r>
                      <a:r>
                        <a:rPr lang="ko-KR" alt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직매입</a:t>
                      </a: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판매 방식의 평균 배송기간 비교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922352"/>
                  </a:ext>
                </a:extLst>
              </a:tr>
              <a:tr h="184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Mann-Whitney </a:t>
                      </a:r>
                      <a:r>
                        <a:rPr lang="ko-KR" alt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검정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48048"/>
                  </a:ext>
                </a:extLst>
              </a:tr>
              <a:tr h="206761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제품군에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따른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</a:t>
                      </a:r>
                      <a:r>
                        <a:rPr 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특성 파악</a:t>
                      </a:r>
                      <a:endParaRPr lang="en-US"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막대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그래프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spc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제품군별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구매</a:t>
                      </a:r>
                      <a:r>
                        <a:rPr 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취소율 확인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파이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차</a:t>
                      </a:r>
                      <a:r>
                        <a:rPr lang="ko-KR" alt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트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고가 제품군과 저가 제품군의 매출 기여도 파악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274207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연관</a:t>
                      </a:r>
                      <a:r>
                        <a:rPr 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분석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각 제품별 연관 제품 파악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522720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200" b="0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막대 그래프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각 </a:t>
                      </a:r>
                      <a:r>
                        <a:rPr lang="ko-KR" alt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제품군별</a:t>
                      </a: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구매 </a:t>
                      </a:r>
                      <a:r>
                        <a:rPr lang="ko-KR" altLang="en-US" sz="1200" b="0" u="none" strike="noStrike" cap="none" spc="0" baseline="0" dirty="0" err="1">
                          <a:latin typeface="+mn-ea"/>
                          <a:ea typeface="+mn-ea"/>
                          <a:cs typeface="Arial"/>
                          <a:sym typeface="Arial"/>
                        </a:rPr>
                        <a:t>취소율</a:t>
                      </a: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파악</a:t>
                      </a:r>
                      <a:endParaRPr lang="en-US"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카이제곱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검정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2722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트랜드 차트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제품의 판매량 추이 파악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604712"/>
                  </a:ext>
                </a:extLst>
              </a:tr>
              <a:tr h="206761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b="1" u="none" strike="noStrike" cap="none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구매취소 여부 예측 분석</a:t>
                      </a:r>
                      <a:endParaRPr sz="1200" b="1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Gradient Boosting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F1-score</a:t>
                      </a: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 기준으로 가장 설명력이 높은 모델 선정</a:t>
                      </a:r>
                      <a:endParaRPr lang="en-US" altLang="ko-KR"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b="0" u="none" strike="noStrike" cap="none" spc="0" baseline="0" dirty="0">
                          <a:latin typeface="+mn-ea"/>
                          <a:ea typeface="+mn-ea"/>
                          <a:cs typeface="Arial"/>
                          <a:sym typeface="Arial"/>
                        </a:rPr>
                        <a:t>고객 데이터를 활용하여 구매취소 여부를 예측하는 모델 생성</a:t>
                      </a:r>
                      <a:endParaRPr sz="1200" b="0" u="none" strike="noStrike" cap="none" spc="0" baseline="0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577819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Multi-Layer Perceptron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Random Forest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006162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K-Nearest Neighbor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052539"/>
                  </a:ext>
                </a:extLst>
              </a:tr>
              <a:tr h="206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Support Vector Machine</a:t>
                      </a: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 dirty="0"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06297" marR="1079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37101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0A0C9A-D023-5331-5713-0D2BE52D6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4A5AED-C877-43B9-ACB4-FA7F6E851049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E576F0-5734-403F-B435-109396E656F1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n-ea"/>
                <a:ea typeface="+mn-ea"/>
              </a:rPr>
              <a:t>분석 결과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194;p5">
            <a:extLst>
              <a:ext uri="{FF2B5EF4-FFF2-40B4-BE49-F238E27FC236}">
                <a16:creationId xmlns:a16="http://schemas.microsoft.com/office/drawing/2014/main" id="{06D84C93-EF18-4FFD-B1C9-2591EA447632}"/>
              </a:ext>
            </a:extLst>
          </p:cNvPr>
          <p:cNvSpPr txBox="1"/>
          <p:nvPr/>
        </p:nvSpPr>
        <p:spPr>
          <a:xfrm>
            <a:off x="524993" y="1249432"/>
            <a:ext cx="9822165" cy="5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ko-KR" altLang="en-US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구매가 취소된 비율은 제품군에 따라 유의미한 차이가 있으므로 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‘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전기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&amp;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전구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’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와 같은 구매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취소 비율이 높은 제품에 대한 품질 관리 강화 필요</a:t>
            </a:r>
            <a:endParaRPr lang="en-US" altLang="ko-KR" sz="1600" b="1" dirty="0">
              <a:solidFill>
                <a:schemeClr val="dk1"/>
              </a:solidFill>
              <a:latin typeface="+mn-ea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5" name="Google Shape;183;p4">
            <a:extLst>
              <a:ext uri="{FF2B5EF4-FFF2-40B4-BE49-F238E27FC236}">
                <a16:creationId xmlns:a16="http://schemas.microsoft.com/office/drawing/2014/main" id="{6AEFF938-E4E8-455E-BEA9-1CBA9C9D45B8}"/>
              </a:ext>
            </a:extLst>
          </p:cNvPr>
          <p:cNvSpPr/>
          <p:nvPr/>
        </p:nvSpPr>
        <p:spPr>
          <a:xfrm>
            <a:off x="427834" y="2136353"/>
            <a:ext cx="9919324" cy="4248100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F90C1-64D5-48BC-B9F3-EA7934E93C97}"/>
                  </a:ext>
                </a:extLst>
              </p:cNvPr>
              <p:cNvSpPr txBox="1"/>
              <p:nvPr/>
            </p:nvSpPr>
            <p:spPr>
              <a:xfrm>
                <a:off x="6570914" y="3214779"/>
                <a:ext cx="3469750" cy="198971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>
                    <a:latin typeface="+mn-ea"/>
                    <a:ea typeface="+mn-ea"/>
                    <a:sym typeface="Wingdings" panose="05000000000000000000" pitchFamily="2" charset="2"/>
                  </a:rPr>
                  <a:t> </a:t>
                </a:r>
                <a:r>
                  <a:rPr lang="ko-KR" altLang="en-US" b="1" dirty="0" err="1">
                    <a:latin typeface="+mn-ea"/>
                    <a:ea typeface="+mn-ea"/>
                  </a:rPr>
                  <a:t>귀무가설</a:t>
                </a:r>
                <a:r>
                  <a:rPr lang="en-US" altLang="ko-KR" b="1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)  </m:t>
                    </m:r>
                  </m:oMath>
                </a14:m>
                <a:r>
                  <a:rPr lang="ko-KR" altLang="en-US" b="1" dirty="0">
                    <a:latin typeface="+mn-ea"/>
                    <a:ea typeface="+mn-ea"/>
                  </a:rPr>
                  <a:t> </a:t>
                </a:r>
                <a:endParaRPr lang="en-US" altLang="ko-KR" b="1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:  </a:t>
                </a:r>
                <a:r>
                  <a:rPr lang="ko-KR" altLang="en-US" b="1" dirty="0">
                    <a:latin typeface="+mn-ea"/>
                    <a:ea typeface="+mn-ea"/>
                  </a:rPr>
                  <a:t>제품군 별 구매 취소 비율은 차이가 없다</a:t>
                </a:r>
                <a:r>
                  <a:rPr lang="en-US" altLang="ko-KR" b="1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>
                    <a:latin typeface="+mn-ea"/>
                    <a:ea typeface="맑은 고딕" panose="020B0503020000020004" pitchFamily="50" charset="-127"/>
                    <a:sym typeface="Wingdings" panose="05000000000000000000" pitchFamily="2" charset="2"/>
                  </a:rPr>
                  <a:t> </a:t>
                </a:r>
                <a:r>
                  <a:rPr lang="ko-KR" altLang="en-US" b="1" dirty="0">
                    <a:latin typeface="+mn-ea"/>
                    <a:ea typeface="+mn-ea"/>
                  </a:rPr>
                  <a:t>대립가설</a:t>
                </a:r>
                <a:r>
                  <a:rPr lang="en-US" altLang="ko-KR" b="1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+mn-ea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+mn-ea"/>
                      </a:rPr>
                      <m:t>)  </m:t>
                    </m:r>
                  </m:oMath>
                </a14:m>
                <a:endParaRPr lang="en-US" altLang="ko-KR" b="1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:  </a:t>
                </a:r>
                <a:r>
                  <a:rPr lang="ko-KR" altLang="en-US" b="1" dirty="0">
                    <a:latin typeface="+mn-ea"/>
                    <a:ea typeface="+mn-ea"/>
                  </a:rPr>
                  <a:t>제품군 별 구매 취소 비율은 차이가 있다</a:t>
                </a:r>
                <a:r>
                  <a:rPr lang="en-US" altLang="ko-KR" b="1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F90C1-64D5-48BC-B9F3-EA7934E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914" y="3214779"/>
                <a:ext cx="3469750" cy="1989712"/>
              </a:xfrm>
              <a:prstGeom prst="rect">
                <a:avLst/>
              </a:prstGeom>
              <a:blipFill>
                <a:blip r:embed="rId3"/>
                <a:stretch>
                  <a:fillRect l="-350" b="-15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D375AB3-86D9-410F-B76B-78B4302B5686}"/>
              </a:ext>
            </a:extLst>
          </p:cNvPr>
          <p:cNvSpPr txBox="1"/>
          <p:nvPr/>
        </p:nvSpPr>
        <p:spPr>
          <a:xfrm>
            <a:off x="6570913" y="5343572"/>
            <a:ext cx="3469750" cy="55399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  <a:ea typeface="+mn-ea"/>
              </a:rPr>
              <a:t>Chi square : 835.74 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  <a:ea typeface="+mn-ea"/>
              </a:rPr>
              <a:t>P-values : 0.0</a:t>
            </a:r>
          </a:p>
        </p:txBody>
      </p:sp>
      <p:sp>
        <p:nvSpPr>
          <p:cNvPr id="24" name="Google Shape;185;p4">
            <a:extLst>
              <a:ext uri="{FF2B5EF4-FFF2-40B4-BE49-F238E27FC236}">
                <a16:creationId xmlns:a16="http://schemas.microsoft.com/office/drawing/2014/main" id="{5D572E89-E8C0-4064-B6B7-866FCFB8E52B}"/>
              </a:ext>
            </a:extLst>
          </p:cNvPr>
          <p:cNvSpPr/>
          <p:nvPr/>
        </p:nvSpPr>
        <p:spPr>
          <a:xfrm>
            <a:off x="361091" y="1249432"/>
            <a:ext cx="159307" cy="57419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488BC46-DA1B-4B56-A969-EDA5A9A8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026412"/>
              </p:ext>
            </p:extLst>
          </p:nvPr>
        </p:nvGraphicFramePr>
        <p:xfrm>
          <a:off x="671099" y="4953821"/>
          <a:ext cx="5769030" cy="1134780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1266350">
                  <a:extLst>
                    <a:ext uri="{9D8B030D-6E8A-4147-A177-3AD203B41FA5}">
                      <a16:colId xmlns:a16="http://schemas.microsoft.com/office/drawing/2014/main" val="1837255786"/>
                    </a:ext>
                  </a:extLst>
                </a:gridCol>
                <a:gridCol w="932583">
                  <a:extLst>
                    <a:ext uri="{9D8B030D-6E8A-4147-A177-3AD203B41FA5}">
                      <a16:colId xmlns:a16="http://schemas.microsoft.com/office/drawing/2014/main" val="3120027771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3779541510"/>
                    </a:ext>
                  </a:extLst>
                </a:gridCol>
                <a:gridCol w="885954">
                  <a:extLst>
                    <a:ext uri="{9D8B030D-6E8A-4147-A177-3AD203B41FA5}">
                      <a16:colId xmlns:a16="http://schemas.microsoft.com/office/drawing/2014/main" val="2554938188"/>
                    </a:ext>
                  </a:extLst>
                </a:gridCol>
                <a:gridCol w="960560">
                  <a:extLst>
                    <a:ext uri="{9D8B030D-6E8A-4147-A177-3AD203B41FA5}">
                      <a16:colId xmlns:a16="http://schemas.microsoft.com/office/drawing/2014/main" val="2564903345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val="2672744390"/>
                    </a:ext>
                  </a:extLst>
                </a:gridCol>
              </a:tblGrid>
              <a:tr h="378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+mn-ea"/>
                          <a:ea typeface="+mn-ea"/>
                        </a:rPr>
                        <a:t>가방및잡화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마당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전기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전구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오피스제품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웨딩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파티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961220"/>
                  </a:ext>
                </a:extLst>
              </a:tr>
              <a:tr h="378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구매취소수량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5,147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31,972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4,801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1,976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875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384637"/>
                  </a:ext>
                </a:extLst>
              </a:tr>
              <a:tr h="378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총 판매 수량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288,110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1,782,154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202,798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130,664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96,150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30773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A9CCE64F-17EA-4752-9CB7-399C742F7032}"/>
              </a:ext>
            </a:extLst>
          </p:cNvPr>
          <p:cNvSpPr/>
          <p:nvPr/>
        </p:nvSpPr>
        <p:spPr>
          <a:xfrm>
            <a:off x="2182388" y="4155928"/>
            <a:ext cx="336712" cy="7910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087E3C-8354-417C-AA43-0EDF43D59470}"/>
              </a:ext>
            </a:extLst>
          </p:cNvPr>
          <p:cNvSpPr/>
          <p:nvPr/>
        </p:nvSpPr>
        <p:spPr>
          <a:xfrm>
            <a:off x="3090394" y="4155362"/>
            <a:ext cx="336712" cy="7910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E48ED1-4312-432D-921F-F8D8EA501F26}"/>
              </a:ext>
            </a:extLst>
          </p:cNvPr>
          <p:cNvSpPr/>
          <p:nvPr/>
        </p:nvSpPr>
        <p:spPr>
          <a:xfrm>
            <a:off x="3994651" y="3882181"/>
            <a:ext cx="336712" cy="1064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A10465-347C-4BD8-8D16-0D8C71D73B64}"/>
              </a:ext>
            </a:extLst>
          </p:cNvPr>
          <p:cNvSpPr/>
          <p:nvPr/>
        </p:nvSpPr>
        <p:spPr>
          <a:xfrm>
            <a:off x="4916508" y="4253277"/>
            <a:ext cx="336712" cy="695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5A6B2B6-5585-4BAB-96EB-5DDE1AA97D0E}"/>
              </a:ext>
            </a:extLst>
          </p:cNvPr>
          <p:cNvSpPr/>
          <p:nvPr/>
        </p:nvSpPr>
        <p:spPr>
          <a:xfrm>
            <a:off x="5817806" y="4575535"/>
            <a:ext cx="336712" cy="37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D82CA2-C9CE-488C-BE2A-712E68F5E32A}"/>
              </a:ext>
            </a:extLst>
          </p:cNvPr>
          <p:cNvSpPr txBox="1"/>
          <p:nvPr/>
        </p:nvSpPr>
        <p:spPr>
          <a:xfrm>
            <a:off x="2109701" y="3901858"/>
            <a:ext cx="517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1.8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44294C-BC90-40E2-B455-38D87918D7AD}"/>
              </a:ext>
            </a:extLst>
          </p:cNvPr>
          <p:cNvSpPr txBox="1"/>
          <p:nvPr/>
        </p:nvSpPr>
        <p:spPr>
          <a:xfrm>
            <a:off x="4858884" y="3969437"/>
            <a:ext cx="53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1.5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4BB828-8928-46E4-A24D-57ED4E08C74C}"/>
              </a:ext>
            </a:extLst>
          </p:cNvPr>
          <p:cNvSpPr txBox="1"/>
          <p:nvPr/>
        </p:nvSpPr>
        <p:spPr>
          <a:xfrm>
            <a:off x="3939960" y="3603702"/>
            <a:ext cx="65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2.4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6C5007-E328-4AF3-A88D-4F1EC7FF0A2F}"/>
              </a:ext>
            </a:extLst>
          </p:cNvPr>
          <p:cNvSpPr txBox="1"/>
          <p:nvPr/>
        </p:nvSpPr>
        <p:spPr>
          <a:xfrm>
            <a:off x="2957176" y="3882181"/>
            <a:ext cx="65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 1.8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E4ADD3-EB34-4BD1-830C-17AF413896B9}"/>
              </a:ext>
            </a:extLst>
          </p:cNvPr>
          <p:cNvSpPr txBox="1"/>
          <p:nvPr/>
        </p:nvSpPr>
        <p:spPr>
          <a:xfrm>
            <a:off x="5752137" y="4308576"/>
            <a:ext cx="51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0.9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7307107-9122-42C8-B4C0-6397E9157CCD}"/>
              </a:ext>
            </a:extLst>
          </p:cNvPr>
          <p:cNvSpPr/>
          <p:nvPr/>
        </p:nvSpPr>
        <p:spPr>
          <a:xfrm>
            <a:off x="676072" y="2359191"/>
            <a:ext cx="9493216" cy="409834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카이스퀘어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검정을 통한 특정 제품군 수요 예측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(%)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A609BC-FB64-90ED-A6E5-99700AA2B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FADFBC0-BA7C-4D6A-A7CE-83F6C475A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07062"/>
              </p:ext>
            </p:extLst>
          </p:nvPr>
        </p:nvGraphicFramePr>
        <p:xfrm>
          <a:off x="5522497" y="4875224"/>
          <a:ext cx="4442555" cy="308114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888511">
                  <a:extLst>
                    <a:ext uri="{9D8B030D-6E8A-4147-A177-3AD203B41FA5}">
                      <a16:colId xmlns:a16="http://schemas.microsoft.com/office/drawing/2014/main" val="4292587270"/>
                    </a:ext>
                  </a:extLst>
                </a:gridCol>
                <a:gridCol w="888511">
                  <a:extLst>
                    <a:ext uri="{9D8B030D-6E8A-4147-A177-3AD203B41FA5}">
                      <a16:colId xmlns:a16="http://schemas.microsoft.com/office/drawing/2014/main" val="3336949370"/>
                    </a:ext>
                  </a:extLst>
                </a:gridCol>
                <a:gridCol w="888511">
                  <a:extLst>
                    <a:ext uri="{9D8B030D-6E8A-4147-A177-3AD203B41FA5}">
                      <a16:colId xmlns:a16="http://schemas.microsoft.com/office/drawing/2014/main" val="2419287726"/>
                    </a:ext>
                  </a:extLst>
                </a:gridCol>
                <a:gridCol w="888511">
                  <a:extLst>
                    <a:ext uri="{9D8B030D-6E8A-4147-A177-3AD203B41FA5}">
                      <a16:colId xmlns:a16="http://schemas.microsoft.com/office/drawing/2014/main" val="3390275473"/>
                    </a:ext>
                  </a:extLst>
                </a:gridCol>
                <a:gridCol w="888511">
                  <a:extLst>
                    <a:ext uri="{9D8B030D-6E8A-4147-A177-3AD203B41FA5}">
                      <a16:colId xmlns:a16="http://schemas.microsoft.com/office/drawing/2014/main" val="4016281642"/>
                    </a:ext>
                  </a:extLst>
                </a:gridCol>
              </a:tblGrid>
              <a:tr h="30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GB</a:t>
                      </a:r>
                      <a:endParaRPr lang="ko-KR" altLang="en-US" sz="1200" b="1" dirty="0">
                        <a:latin typeface="Malgun Gothic Semilight" panose="020B0502040204020203" pitchFamily="34" charset="-127"/>
                        <a:ea typeface="Malgun Gothic Semilight" panose="020B0502040204020203" pitchFamily="34" charset="-127"/>
                        <a:cs typeface="Malgun Gothic Semilight" panose="020B0502040204020203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MLP</a:t>
                      </a:r>
                      <a:endParaRPr lang="ko-KR" altLang="en-US" sz="1200" b="1" dirty="0">
                        <a:latin typeface="Malgun Gothic Semilight" panose="020B0502040204020203" pitchFamily="34" charset="-127"/>
                        <a:ea typeface="Malgun Gothic Semilight" panose="020B0502040204020203" pitchFamily="34" charset="-127"/>
                        <a:cs typeface="Malgun Gothic Semilight" panose="020B0502040204020203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RF</a:t>
                      </a:r>
                      <a:endParaRPr lang="ko-KR" altLang="en-US" sz="1200" b="1" dirty="0">
                        <a:latin typeface="Malgun Gothic Semilight" panose="020B0502040204020203" pitchFamily="34" charset="-127"/>
                        <a:ea typeface="Malgun Gothic Semilight" panose="020B0502040204020203" pitchFamily="34" charset="-127"/>
                        <a:cs typeface="Malgun Gothic Semilight" panose="020B0502040204020203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SVC</a:t>
                      </a:r>
                      <a:endParaRPr lang="ko-KR" altLang="en-US" sz="1200" b="1" dirty="0">
                        <a:latin typeface="Malgun Gothic Semilight" panose="020B0502040204020203" pitchFamily="34" charset="-127"/>
                        <a:ea typeface="Malgun Gothic Semilight" panose="020B0502040204020203" pitchFamily="34" charset="-127"/>
                        <a:cs typeface="Malgun Gothic Semilight" panose="020B0502040204020203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algun Gothic Semilight" panose="020B0502040204020203" pitchFamily="34" charset="-127"/>
                          <a:ea typeface="Malgun Gothic Semilight" panose="020B0502040204020203" pitchFamily="34" charset="-127"/>
                          <a:cs typeface="Malgun Gothic Semilight" panose="020B0502040204020203" pitchFamily="34" charset="-127"/>
                        </a:rPr>
                        <a:t>KNN</a:t>
                      </a:r>
                      <a:endParaRPr lang="ko-KR" altLang="en-US" sz="1200" b="1" dirty="0">
                        <a:latin typeface="Malgun Gothic Semilight" panose="020B0502040204020203" pitchFamily="34" charset="-127"/>
                        <a:ea typeface="Malgun Gothic Semilight" panose="020B0502040204020203" pitchFamily="34" charset="-127"/>
                        <a:cs typeface="Malgun Gothic Semilight" panose="020B0502040204020203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06095"/>
                  </a:ext>
                </a:extLst>
              </a:tr>
            </a:tbl>
          </a:graphicData>
        </a:graphic>
      </p:graphicFrame>
      <p:sp>
        <p:nvSpPr>
          <p:cNvPr id="56" name="Google Shape;139;p3">
            <a:extLst>
              <a:ext uri="{FF2B5EF4-FFF2-40B4-BE49-F238E27FC236}">
                <a16:creationId xmlns:a16="http://schemas.microsoft.com/office/drawing/2014/main" id="{B1AB91FE-53F8-406F-8860-FF5C83966B6C}"/>
              </a:ext>
            </a:extLst>
          </p:cNvPr>
          <p:cNvSpPr/>
          <p:nvPr/>
        </p:nvSpPr>
        <p:spPr>
          <a:xfrm>
            <a:off x="5824158" y="4003339"/>
            <a:ext cx="474913" cy="871885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40;p3">
            <a:extLst>
              <a:ext uri="{FF2B5EF4-FFF2-40B4-BE49-F238E27FC236}">
                <a16:creationId xmlns:a16="http://schemas.microsoft.com/office/drawing/2014/main" id="{B53225A2-DA15-47BA-8103-31882799A591}"/>
              </a:ext>
            </a:extLst>
          </p:cNvPr>
          <p:cNvSpPr/>
          <p:nvPr/>
        </p:nvSpPr>
        <p:spPr>
          <a:xfrm>
            <a:off x="8421474" y="4223998"/>
            <a:ext cx="474913" cy="650165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41;p3">
            <a:extLst>
              <a:ext uri="{FF2B5EF4-FFF2-40B4-BE49-F238E27FC236}">
                <a16:creationId xmlns:a16="http://schemas.microsoft.com/office/drawing/2014/main" id="{0A427705-9AB0-4971-BC59-5D214A168810}"/>
              </a:ext>
            </a:extLst>
          </p:cNvPr>
          <p:cNvSpPr/>
          <p:nvPr/>
        </p:nvSpPr>
        <p:spPr>
          <a:xfrm>
            <a:off x="6689930" y="4312547"/>
            <a:ext cx="474913" cy="562677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42;p3">
            <a:extLst>
              <a:ext uri="{FF2B5EF4-FFF2-40B4-BE49-F238E27FC236}">
                <a16:creationId xmlns:a16="http://schemas.microsoft.com/office/drawing/2014/main" id="{D87D108D-6C81-4E0A-A52B-00171A9A4089}"/>
              </a:ext>
            </a:extLst>
          </p:cNvPr>
          <p:cNvSpPr/>
          <p:nvPr/>
        </p:nvSpPr>
        <p:spPr>
          <a:xfrm>
            <a:off x="9281848" y="3937676"/>
            <a:ext cx="474913" cy="935426"/>
          </a:xfrm>
          <a:prstGeom prst="cube">
            <a:avLst>
              <a:gd name="adj" fmla="val 25000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43;p3">
            <a:extLst>
              <a:ext uri="{FF2B5EF4-FFF2-40B4-BE49-F238E27FC236}">
                <a16:creationId xmlns:a16="http://schemas.microsoft.com/office/drawing/2014/main" id="{4517ABD9-4A96-4590-B0D5-9DA10CA88690}"/>
              </a:ext>
            </a:extLst>
          </p:cNvPr>
          <p:cNvSpPr/>
          <p:nvPr/>
        </p:nvSpPr>
        <p:spPr>
          <a:xfrm>
            <a:off x="7555702" y="3572721"/>
            <a:ext cx="474913" cy="1300381"/>
          </a:xfrm>
          <a:prstGeom prst="cube">
            <a:avLst>
              <a:gd name="adj" fmla="val 25000"/>
            </a:avLst>
          </a:prstGeom>
          <a:solidFill>
            <a:srgbClr val="3333CC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495EC1-CD53-4CF2-8F4D-A5CA26C7F63A}"/>
              </a:ext>
            </a:extLst>
          </p:cNvPr>
          <p:cNvSpPr txBox="1"/>
          <p:nvPr/>
        </p:nvSpPr>
        <p:spPr>
          <a:xfrm>
            <a:off x="7287716" y="2855862"/>
            <a:ext cx="1010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Test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Accuracy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0.787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28CD3A6-C3C4-46B9-9BF7-23980B13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08810"/>
              </p:ext>
            </p:extLst>
          </p:nvPr>
        </p:nvGraphicFramePr>
        <p:xfrm>
          <a:off x="6098962" y="5386995"/>
          <a:ext cx="3485532" cy="1112520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747644">
                  <a:extLst>
                    <a:ext uri="{9D8B030D-6E8A-4147-A177-3AD203B41FA5}">
                      <a16:colId xmlns:a16="http://schemas.microsoft.com/office/drawing/2014/main" val="2235222920"/>
                    </a:ext>
                  </a:extLst>
                </a:gridCol>
                <a:gridCol w="1062112">
                  <a:extLst>
                    <a:ext uri="{9D8B030D-6E8A-4147-A177-3AD203B41FA5}">
                      <a16:colId xmlns:a16="http://schemas.microsoft.com/office/drawing/2014/main" val="1643639962"/>
                    </a:ext>
                  </a:extLst>
                </a:gridCol>
                <a:gridCol w="818219">
                  <a:extLst>
                    <a:ext uri="{9D8B030D-6E8A-4147-A177-3AD203B41FA5}">
                      <a16:colId xmlns:a16="http://schemas.microsoft.com/office/drawing/2014/main" val="1549084305"/>
                    </a:ext>
                  </a:extLst>
                </a:gridCol>
                <a:gridCol w="857557">
                  <a:extLst>
                    <a:ext uri="{9D8B030D-6E8A-4147-A177-3AD203B41FA5}">
                      <a16:colId xmlns:a16="http://schemas.microsoft.com/office/drawing/2014/main" val="705532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재현율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</a:t>
                      </a:r>
                      <a:r>
                        <a:rPr lang="en-US" altLang="ko-KR" sz="1200" b="1" dirty="0"/>
                        <a:t>score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77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0.608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80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0.807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0838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75BA55-2E81-404F-A095-8E582D462406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22" name="Google Shape;133;p3">
            <a:extLst>
              <a:ext uri="{FF2B5EF4-FFF2-40B4-BE49-F238E27FC236}">
                <a16:creationId xmlns:a16="http://schemas.microsoft.com/office/drawing/2014/main" id="{7098BDF8-3152-44F7-8FE1-BAF2EE2E78F0}"/>
              </a:ext>
            </a:extLst>
          </p:cNvPr>
          <p:cNvSpPr/>
          <p:nvPr/>
        </p:nvSpPr>
        <p:spPr>
          <a:xfrm>
            <a:off x="717178" y="5748979"/>
            <a:ext cx="4432852" cy="66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marL="11249" lvl="7" algn="ctr">
              <a:buClr>
                <a:schemeClr val="lt1"/>
              </a:buClr>
              <a:buSzPts val="1600"/>
            </a:pP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AE7E5F-6055-4C04-A70D-656EBDE8CF81}"/>
              </a:ext>
            </a:extLst>
          </p:cNvPr>
          <p:cNvSpPr/>
          <p:nvPr/>
        </p:nvSpPr>
        <p:spPr>
          <a:xfrm>
            <a:off x="731808" y="2274038"/>
            <a:ext cx="4432852" cy="375459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단위 당 가격이 평균 이상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이하인 품목들의 특성</a:t>
            </a:r>
          </a:p>
        </p:txBody>
      </p:sp>
      <p:sp>
        <p:nvSpPr>
          <p:cNvPr id="64" name="Google Shape;183;p4">
            <a:extLst>
              <a:ext uri="{FF2B5EF4-FFF2-40B4-BE49-F238E27FC236}">
                <a16:creationId xmlns:a16="http://schemas.microsoft.com/office/drawing/2014/main" id="{4502C75C-7634-4DEA-90F6-75F147D4AA69}"/>
              </a:ext>
            </a:extLst>
          </p:cNvPr>
          <p:cNvSpPr/>
          <p:nvPr/>
        </p:nvSpPr>
        <p:spPr>
          <a:xfrm>
            <a:off x="395513" y="2139518"/>
            <a:ext cx="9919324" cy="4561483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4C34807-5D73-4FC6-B13B-84FCED92F4CA}"/>
              </a:ext>
            </a:extLst>
          </p:cNvPr>
          <p:cNvCxnSpPr>
            <a:cxnSpLocks/>
          </p:cNvCxnSpPr>
          <p:nvPr/>
        </p:nvCxnSpPr>
        <p:spPr>
          <a:xfrm>
            <a:off x="5355175" y="2352583"/>
            <a:ext cx="0" cy="4266379"/>
          </a:xfrm>
          <a:prstGeom prst="line">
            <a:avLst/>
          </a:prstGeom>
          <a:ln w="254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252;g1959c5ff5e7_1_0">
            <a:extLst>
              <a:ext uri="{FF2B5EF4-FFF2-40B4-BE49-F238E27FC236}">
                <a16:creationId xmlns:a16="http://schemas.microsoft.com/office/drawing/2014/main" id="{B5C280C2-05D8-488F-8E9A-A3DD5517AE62}"/>
              </a:ext>
            </a:extLst>
          </p:cNvPr>
          <p:cNvSpPr txBox="1"/>
          <p:nvPr/>
        </p:nvSpPr>
        <p:spPr>
          <a:xfrm>
            <a:off x="908928" y="5879561"/>
            <a:ext cx="4078611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dk1"/>
                </a:solidFill>
                <a:latin typeface="+mn-ea"/>
                <a:ea typeface="+mn-ea"/>
              </a:rPr>
              <a:t>※ </a:t>
            </a:r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chemeClr val="dk1"/>
                </a:solidFill>
                <a:latin typeface="+mn-ea"/>
                <a:ea typeface="+mn-ea"/>
              </a:rPr>
              <a:t>개</a:t>
            </a:r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ea typeface="+mn-ea"/>
              </a:rPr>
              <a:t>평균</a:t>
            </a:r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3.55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ea typeface="+mn-ea"/>
              </a:rPr>
              <a:t>달러</a:t>
            </a:r>
            <a:endParaRPr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19F414-E61D-425C-98CF-3CB62AD12778}"/>
              </a:ext>
            </a:extLst>
          </p:cNvPr>
          <p:cNvGrpSpPr/>
          <p:nvPr/>
        </p:nvGrpSpPr>
        <p:grpSpPr>
          <a:xfrm>
            <a:off x="3068151" y="3128539"/>
            <a:ext cx="2077884" cy="2515328"/>
            <a:chOff x="8193605" y="3513404"/>
            <a:chExt cx="1832172" cy="2217888"/>
          </a:xfrm>
        </p:grpSpPr>
        <p:sp>
          <p:nvSpPr>
            <p:cNvPr id="71" name="부분 원형 70">
              <a:extLst>
                <a:ext uri="{FF2B5EF4-FFF2-40B4-BE49-F238E27FC236}">
                  <a16:creationId xmlns:a16="http://schemas.microsoft.com/office/drawing/2014/main" id="{D2596C61-8769-42F5-856F-284F3AB51BB1}"/>
                </a:ext>
              </a:extLst>
            </p:cNvPr>
            <p:cNvSpPr/>
            <p:nvPr/>
          </p:nvSpPr>
          <p:spPr>
            <a:xfrm>
              <a:off x="8193605" y="3899121"/>
              <a:ext cx="1832172" cy="1832171"/>
            </a:xfrm>
            <a:prstGeom prst="pie">
              <a:avLst>
                <a:gd name="adj1" fmla="val 6504853"/>
                <a:gd name="adj2" fmla="val 2159999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2" name="부분 원형 71">
              <a:extLst>
                <a:ext uri="{FF2B5EF4-FFF2-40B4-BE49-F238E27FC236}">
                  <a16:creationId xmlns:a16="http://schemas.microsoft.com/office/drawing/2014/main" id="{E27C5E8F-56FB-496E-A318-DB40860364F4}"/>
                </a:ext>
              </a:extLst>
            </p:cNvPr>
            <p:cNvSpPr/>
            <p:nvPr/>
          </p:nvSpPr>
          <p:spPr>
            <a:xfrm>
              <a:off x="8193605" y="3899121"/>
              <a:ext cx="1832172" cy="1832171"/>
            </a:xfrm>
            <a:prstGeom prst="pie">
              <a:avLst>
                <a:gd name="adj1" fmla="val 0"/>
                <a:gd name="adj2" fmla="val 6517332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2FFE2C-33D0-4091-8788-0AC66E330103}"/>
                </a:ext>
              </a:extLst>
            </p:cNvPr>
            <p:cNvSpPr txBox="1"/>
            <p:nvPr/>
          </p:nvSpPr>
          <p:spPr>
            <a:xfrm>
              <a:off x="9008995" y="4942521"/>
              <a:ext cx="895135" cy="434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ea typeface="+mn-ea"/>
                </a:rPr>
                <a:t>28.1%</a:t>
              </a:r>
            </a:p>
            <a:p>
              <a:pPr algn="ctr"/>
              <a:r>
                <a:rPr lang="ko-KR" altLang="en-US" sz="1200" b="1" dirty="0">
                  <a:latin typeface="+mn-ea"/>
                  <a:ea typeface="+mn-ea"/>
                </a:rPr>
                <a:t>고가상품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6FA656-8D79-42BF-9851-EFB57E1EA367}"/>
                </a:ext>
              </a:extLst>
            </p:cNvPr>
            <p:cNvSpPr txBox="1"/>
            <p:nvPr/>
          </p:nvSpPr>
          <p:spPr>
            <a:xfrm>
              <a:off x="8621465" y="4274129"/>
              <a:ext cx="976452" cy="434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+mn-ea"/>
                  <a:ea typeface="+mn-ea"/>
                </a:rPr>
                <a:t>71.9%</a:t>
              </a:r>
            </a:p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+mn-ea"/>
                  <a:ea typeface="+mn-ea"/>
                </a:rPr>
                <a:t>저가상품</a:t>
              </a:r>
              <a:endParaRPr lang="en-US" altLang="ko-KR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D3BF16-CED5-4B46-9654-3835374429C3}"/>
                </a:ext>
              </a:extLst>
            </p:cNvPr>
            <p:cNvSpPr txBox="1"/>
            <p:nvPr/>
          </p:nvSpPr>
          <p:spPr>
            <a:xfrm>
              <a:off x="8491387" y="3513404"/>
              <a:ext cx="1035216" cy="271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ea typeface="+mn-ea"/>
                </a:rPr>
                <a:t>&lt;</a:t>
              </a:r>
              <a:r>
                <a:rPr lang="ko-KR" altLang="en-US" b="1" dirty="0">
                  <a:latin typeface="+mn-ea"/>
                  <a:ea typeface="+mn-ea"/>
                </a:rPr>
                <a:t>매출액</a:t>
              </a:r>
              <a:r>
                <a:rPr lang="en-US" altLang="ko-KR" b="1" dirty="0">
                  <a:latin typeface="+mn-ea"/>
                  <a:ea typeface="+mn-ea"/>
                </a:rPr>
                <a:t>&gt;</a:t>
              </a:r>
              <a:endParaRPr lang="ko-KR" altLang="en-US" b="1" dirty="0">
                <a:latin typeface="+mn-ea"/>
                <a:ea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658C2C-1C04-4482-8F0E-955218FDFE4F}"/>
              </a:ext>
            </a:extLst>
          </p:cNvPr>
          <p:cNvGrpSpPr/>
          <p:nvPr/>
        </p:nvGrpSpPr>
        <p:grpSpPr>
          <a:xfrm>
            <a:off x="722116" y="3128539"/>
            <a:ext cx="2077004" cy="2515328"/>
            <a:chOff x="5877919" y="3523318"/>
            <a:chExt cx="1831396" cy="2217888"/>
          </a:xfrm>
        </p:grpSpPr>
        <p:sp>
          <p:nvSpPr>
            <p:cNvPr id="5" name="부분 원형 4">
              <a:extLst>
                <a:ext uri="{FF2B5EF4-FFF2-40B4-BE49-F238E27FC236}">
                  <a16:creationId xmlns:a16="http://schemas.microsoft.com/office/drawing/2014/main" id="{6FD8CB95-B991-4E9C-9800-5F76BBEDF596}"/>
                </a:ext>
              </a:extLst>
            </p:cNvPr>
            <p:cNvSpPr/>
            <p:nvPr/>
          </p:nvSpPr>
          <p:spPr>
            <a:xfrm>
              <a:off x="5877919" y="3909810"/>
              <a:ext cx="1831396" cy="1831396"/>
            </a:xfrm>
            <a:prstGeom prst="pie">
              <a:avLst>
                <a:gd name="adj1" fmla="val 9915384"/>
                <a:gd name="adj2" fmla="val 2159999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0" name="부분 원형 69">
              <a:extLst>
                <a:ext uri="{FF2B5EF4-FFF2-40B4-BE49-F238E27FC236}">
                  <a16:creationId xmlns:a16="http://schemas.microsoft.com/office/drawing/2014/main" id="{CD8049BD-29B4-4A40-83BE-91D547D5B1F8}"/>
                </a:ext>
              </a:extLst>
            </p:cNvPr>
            <p:cNvSpPr/>
            <p:nvPr/>
          </p:nvSpPr>
          <p:spPr>
            <a:xfrm>
              <a:off x="5877919" y="3905802"/>
              <a:ext cx="1831396" cy="1831396"/>
            </a:xfrm>
            <a:prstGeom prst="pie">
              <a:avLst>
                <a:gd name="adj1" fmla="val 0"/>
                <a:gd name="adj2" fmla="val 990310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D76155-D48E-4139-A25D-F890DB17B711}"/>
                </a:ext>
              </a:extLst>
            </p:cNvPr>
            <p:cNvSpPr txBox="1"/>
            <p:nvPr/>
          </p:nvSpPr>
          <p:spPr>
            <a:xfrm>
              <a:off x="6570086" y="4951582"/>
              <a:ext cx="1005150" cy="62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  <a:ea typeface="+mn-ea"/>
                </a:rPr>
                <a:t>47.3%</a:t>
              </a:r>
            </a:p>
            <a:p>
              <a:r>
                <a:rPr lang="ko-KR" altLang="en-US" sz="1200" b="1" dirty="0">
                  <a:latin typeface="+mn-ea"/>
                  <a:ea typeface="+mn-ea"/>
                </a:rPr>
                <a:t>고가상품</a:t>
              </a:r>
              <a:endParaRPr lang="en-US" altLang="ko-KR" b="1" dirty="0">
                <a:latin typeface="+mn-ea"/>
                <a:ea typeface="+mn-ea"/>
              </a:endParaRP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61EA7D-0366-4871-9B2F-8C78EAA7F8AD}"/>
                </a:ext>
              </a:extLst>
            </p:cNvPr>
            <p:cNvSpPr txBox="1"/>
            <p:nvPr/>
          </p:nvSpPr>
          <p:spPr>
            <a:xfrm>
              <a:off x="6264645" y="4219220"/>
              <a:ext cx="1010154" cy="434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+mn-ea"/>
                  <a:ea typeface="+mn-ea"/>
                </a:rPr>
                <a:t>52.7%</a:t>
              </a:r>
            </a:p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+mn-ea"/>
                  <a:ea typeface="+mn-ea"/>
                </a:rPr>
                <a:t>저가상품</a:t>
              </a:r>
              <a:endParaRPr lang="en-US" altLang="ko-KR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EAE358-78C9-45A8-B145-F7049CAF29FA}"/>
                </a:ext>
              </a:extLst>
            </p:cNvPr>
            <p:cNvSpPr txBox="1"/>
            <p:nvPr/>
          </p:nvSpPr>
          <p:spPr>
            <a:xfrm>
              <a:off x="6291042" y="3523318"/>
              <a:ext cx="1005149" cy="271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ea typeface="+mn-ea"/>
                </a:rPr>
                <a:t>&lt;</a:t>
              </a:r>
              <a:r>
                <a:rPr lang="ko-KR" altLang="en-US" b="1" dirty="0" err="1">
                  <a:latin typeface="+mn-ea"/>
                  <a:ea typeface="+mn-ea"/>
                </a:rPr>
                <a:t>품목수</a:t>
              </a:r>
              <a:r>
                <a:rPr lang="en-US" altLang="ko-KR" b="1" dirty="0">
                  <a:latin typeface="+mn-ea"/>
                  <a:ea typeface="+mn-ea"/>
                </a:rPr>
                <a:t>&gt;</a:t>
              </a:r>
              <a:endParaRPr lang="ko-KR" altLang="en-US" b="1" dirty="0">
                <a:latin typeface="+mn-ea"/>
                <a:ea typeface="+mn-ea"/>
              </a:endParaRPr>
            </a:p>
          </p:txBody>
        </p:sp>
      </p:grpSp>
      <p:sp>
        <p:nvSpPr>
          <p:cNvPr id="38" name="Google Shape;194;p5">
            <a:extLst>
              <a:ext uri="{FF2B5EF4-FFF2-40B4-BE49-F238E27FC236}">
                <a16:creationId xmlns:a16="http://schemas.microsoft.com/office/drawing/2014/main" id="{F52D2032-D4FB-4813-9802-7149A190D1D1}"/>
              </a:ext>
            </a:extLst>
          </p:cNvPr>
          <p:cNvSpPr txBox="1"/>
          <p:nvPr/>
        </p:nvSpPr>
        <p:spPr>
          <a:xfrm>
            <a:off x="5624848" y="899439"/>
            <a:ext cx="4649002" cy="82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구매 취소 가능성 예측모델을 통해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고객의 구매 취소를 예측하여 구매 취소를 낮출 프로모션 기획 필요</a:t>
            </a:r>
            <a:endParaRPr lang="en-US" altLang="ko-KR" sz="1600" b="1" dirty="0">
              <a:solidFill>
                <a:schemeClr val="dk1"/>
              </a:solidFill>
              <a:latin typeface="+mn-ea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0" name="Google Shape;194;p5">
            <a:extLst>
              <a:ext uri="{FF2B5EF4-FFF2-40B4-BE49-F238E27FC236}">
                <a16:creationId xmlns:a16="http://schemas.microsoft.com/office/drawing/2014/main" id="{E9392EBB-95D1-44B6-8F9F-21BD081A190D}"/>
              </a:ext>
            </a:extLst>
          </p:cNvPr>
          <p:cNvSpPr txBox="1"/>
          <p:nvPr/>
        </p:nvSpPr>
        <p:spPr>
          <a:xfrm>
            <a:off x="685221" y="903819"/>
            <a:ext cx="4649002" cy="106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저가 상품의 품목수가 절반 이상임에도 불구하고 전체 매출액에서 차지하는 부분은 그에 비해 크게 나타남에 따라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저가 상품의 판매방식을 변화하여 수익 향상 필요</a:t>
            </a:r>
          </a:p>
        </p:txBody>
      </p:sp>
      <p:sp>
        <p:nvSpPr>
          <p:cNvPr id="52" name="Google Shape;185;p4">
            <a:extLst>
              <a:ext uri="{FF2B5EF4-FFF2-40B4-BE49-F238E27FC236}">
                <a16:creationId xmlns:a16="http://schemas.microsoft.com/office/drawing/2014/main" id="{A49B66FD-B2D4-43D2-9A0B-914B15788DCE}"/>
              </a:ext>
            </a:extLst>
          </p:cNvPr>
          <p:cNvSpPr/>
          <p:nvPr/>
        </p:nvSpPr>
        <p:spPr>
          <a:xfrm>
            <a:off x="5465541" y="957226"/>
            <a:ext cx="159307" cy="7270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85;p4">
            <a:extLst>
              <a:ext uri="{FF2B5EF4-FFF2-40B4-BE49-F238E27FC236}">
                <a16:creationId xmlns:a16="http://schemas.microsoft.com/office/drawing/2014/main" id="{AF1D3D8A-338E-4478-9911-051B21AE3C91}"/>
              </a:ext>
            </a:extLst>
          </p:cNvPr>
          <p:cNvSpPr/>
          <p:nvPr/>
        </p:nvSpPr>
        <p:spPr>
          <a:xfrm>
            <a:off x="451961" y="954989"/>
            <a:ext cx="159307" cy="9859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1345B6-6E5F-49E4-85F8-1DEF525DF778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n-ea"/>
                <a:ea typeface="+mn-ea"/>
              </a:rPr>
              <a:t>분석 결과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CBE637-B993-4919-AACF-5BE16CC1B4AE}"/>
              </a:ext>
            </a:extLst>
          </p:cNvPr>
          <p:cNvSpPr/>
          <p:nvPr/>
        </p:nvSpPr>
        <p:spPr>
          <a:xfrm>
            <a:off x="5594463" y="2274038"/>
            <a:ext cx="4432852" cy="375459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예측모델 선정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7EFE3FF-4B6F-4562-AC9A-75AF96055627}"/>
              </a:ext>
            </a:extLst>
          </p:cNvPr>
          <p:cNvSpPr/>
          <p:nvPr/>
        </p:nvSpPr>
        <p:spPr>
          <a:xfrm>
            <a:off x="8807137" y="6100060"/>
            <a:ext cx="696547" cy="391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A9C1D-8589-4D2B-BE60-F282FA880E0D}"/>
              </a:ext>
            </a:extLst>
          </p:cNvPr>
          <p:cNvSpPr/>
          <p:nvPr/>
        </p:nvSpPr>
        <p:spPr>
          <a:xfrm>
            <a:off x="7461901" y="4856313"/>
            <a:ext cx="584012" cy="284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1D67CE-A62E-1DEE-2C5C-59B2E7C4B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6A9C10C-B2CD-453A-A7AE-F581AA00D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13447"/>
              </p:ext>
            </p:extLst>
          </p:nvPr>
        </p:nvGraphicFramePr>
        <p:xfrm>
          <a:off x="4617797" y="2665278"/>
          <a:ext cx="5558590" cy="3238500"/>
        </p:xfrm>
        <a:graphic>
          <a:graphicData uri="http://schemas.openxmlformats.org/drawingml/2006/table">
            <a:tbl>
              <a:tblPr firstRow="1" bandRow="1">
                <a:tableStyleId>{B9E379DC-CD9E-4A0A-81B3-D612F304A64D}</a:tableStyleId>
              </a:tblPr>
              <a:tblGrid>
                <a:gridCol w="341676">
                  <a:extLst>
                    <a:ext uri="{9D8B030D-6E8A-4147-A177-3AD203B41FA5}">
                      <a16:colId xmlns:a16="http://schemas.microsoft.com/office/drawing/2014/main" val="3434556041"/>
                    </a:ext>
                  </a:extLst>
                </a:gridCol>
                <a:gridCol w="1515676">
                  <a:extLst>
                    <a:ext uri="{9D8B030D-6E8A-4147-A177-3AD203B41FA5}">
                      <a16:colId xmlns:a16="http://schemas.microsoft.com/office/drawing/2014/main" val="1701093430"/>
                    </a:ext>
                  </a:extLst>
                </a:gridCol>
                <a:gridCol w="1513636">
                  <a:extLst>
                    <a:ext uri="{9D8B030D-6E8A-4147-A177-3AD203B41FA5}">
                      <a16:colId xmlns:a16="http://schemas.microsoft.com/office/drawing/2014/main" val="1797843434"/>
                    </a:ext>
                  </a:extLst>
                </a:gridCol>
                <a:gridCol w="1476948">
                  <a:extLst>
                    <a:ext uri="{9D8B030D-6E8A-4147-A177-3AD203B41FA5}">
                      <a16:colId xmlns:a16="http://schemas.microsoft.com/office/drawing/2014/main" val="1599573322"/>
                    </a:ext>
                  </a:extLst>
                </a:gridCol>
                <a:gridCol w="710654">
                  <a:extLst>
                    <a:ext uri="{9D8B030D-6E8A-4147-A177-3AD203B41FA5}">
                      <a16:colId xmlns:a16="http://schemas.microsoft.com/office/drawing/2014/main" val="1247111052"/>
                    </a:ext>
                  </a:extLst>
                </a:gridCol>
              </a:tblGrid>
              <a:tr h="155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+mn-ea"/>
                          <a:ea typeface="+mn-ea"/>
                        </a:rPr>
                        <a:t>직매입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 : 322 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37064"/>
                  </a:ext>
                </a:extLst>
              </a:tr>
              <a:tr h="1681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40" b="1" i="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직매입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 :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53</a:t>
                      </a:r>
                      <a:r>
                        <a:rPr lang="en-US" altLang="ko-KR" sz="124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4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개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88396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1F97F6E-640D-4284-8045-79D9D0BE6E28}"/>
              </a:ext>
            </a:extLst>
          </p:cNvPr>
          <p:cNvSpPr/>
          <p:nvPr/>
        </p:nvSpPr>
        <p:spPr>
          <a:xfrm>
            <a:off x="0" y="-23530"/>
            <a:ext cx="10799763" cy="6043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998" tIns="40499" rIns="80998" bIns="404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40" dirty="0"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85FEE5-DF50-4E67-8F86-9376AD5B5759}"/>
              </a:ext>
            </a:extLst>
          </p:cNvPr>
          <p:cNvSpPr/>
          <p:nvPr/>
        </p:nvSpPr>
        <p:spPr>
          <a:xfrm>
            <a:off x="683171" y="1884706"/>
            <a:ext cx="9493216" cy="409834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시계열 분석을 통한 특정 제품군 수요 예측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69114-74D1-4777-8445-37A66BEB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9" y="3158343"/>
            <a:ext cx="3953685" cy="2860359"/>
          </a:xfrm>
          <a:prstGeom prst="rect">
            <a:avLst/>
          </a:prstGeom>
        </p:spPr>
      </p:pic>
      <p:sp>
        <p:nvSpPr>
          <p:cNvPr id="15" name="Google Shape;183;p4">
            <a:extLst>
              <a:ext uri="{FF2B5EF4-FFF2-40B4-BE49-F238E27FC236}">
                <a16:creationId xmlns:a16="http://schemas.microsoft.com/office/drawing/2014/main" id="{98B74FEC-96E2-4540-B00A-BEB4C48C54B5}"/>
              </a:ext>
            </a:extLst>
          </p:cNvPr>
          <p:cNvSpPr/>
          <p:nvPr/>
        </p:nvSpPr>
        <p:spPr>
          <a:xfrm>
            <a:off x="436978" y="1735494"/>
            <a:ext cx="9919324" cy="4648959"/>
          </a:xfrm>
          <a:prstGeom prst="rect">
            <a:avLst/>
          </a:prstGeom>
          <a:noFill/>
          <a:ln w="476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5;p4">
            <a:extLst>
              <a:ext uri="{FF2B5EF4-FFF2-40B4-BE49-F238E27FC236}">
                <a16:creationId xmlns:a16="http://schemas.microsoft.com/office/drawing/2014/main" id="{72778E0D-B733-488D-B13A-5C86070E65BD}"/>
              </a:ext>
            </a:extLst>
          </p:cNvPr>
          <p:cNvSpPr/>
          <p:nvPr/>
        </p:nvSpPr>
        <p:spPr>
          <a:xfrm>
            <a:off x="433580" y="1073149"/>
            <a:ext cx="153561" cy="5111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80985" tIns="40481" rIns="80985" bIns="40481" anchor="ctr" anchorCtr="0">
            <a:noAutofit/>
          </a:bodyPr>
          <a:lstStyle/>
          <a:p>
            <a:pPr algn="ctr"/>
            <a:endParaRPr sz="159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4;p5">
            <a:extLst>
              <a:ext uri="{FF2B5EF4-FFF2-40B4-BE49-F238E27FC236}">
                <a16:creationId xmlns:a16="http://schemas.microsoft.com/office/drawing/2014/main" id="{03F66CFB-8015-4AEE-9AF6-3A288CBDF7B1}"/>
              </a:ext>
            </a:extLst>
          </p:cNvPr>
          <p:cNvSpPr txBox="1"/>
          <p:nvPr/>
        </p:nvSpPr>
        <p:spPr>
          <a:xfrm>
            <a:off x="587141" y="1034335"/>
            <a:ext cx="10010274" cy="5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품목별 판매 추이 결과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 변동성이 큰 품목의 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53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개의 </a:t>
            </a:r>
            <a:r>
              <a:rPr lang="ko-KR" altLang="en-US" sz="1600" b="1" dirty="0" err="1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직매입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 제품에 대해 적정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수요 예측을 통한 적정 재고 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  <a:cs typeface="Calibri Light" panose="020F0302020204030204" pitchFamily="34" charset="0"/>
              <a:sym typeface="Calibri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Calibri Light" panose="020F0302020204030204" pitchFamily="34" charset="0"/>
                <a:sym typeface="Calibri"/>
              </a:rPr>
              <a:t>관리로 비용 절감 필요</a:t>
            </a:r>
            <a:endParaRPr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18B82-FE4B-4B4F-8355-1F0469526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794" y="2749645"/>
            <a:ext cx="1437420" cy="1437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C7A128-DE8E-4299-9114-71767785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157" y="2760777"/>
            <a:ext cx="1437419" cy="14374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A161794-17C2-4EDA-92AD-EC1FCEA0B9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7" b="23955"/>
          <a:stretch/>
        </p:blipFill>
        <p:spPr>
          <a:xfrm>
            <a:off x="8008772" y="4401345"/>
            <a:ext cx="1437419" cy="143969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9EB2A0-E9FC-40DF-ABD8-25846E153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158" y="4401345"/>
            <a:ext cx="1437419" cy="14374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9D841F-CD56-4EF0-8A34-6F9D904FC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544" y="4284528"/>
            <a:ext cx="1437419" cy="140345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F7EB09-5801-4D93-B205-FF2483A5F1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3544" y="2749645"/>
            <a:ext cx="1437419" cy="14034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CD7EEC-B92A-4BAC-93A7-A75674957DCC}"/>
              </a:ext>
            </a:extLst>
          </p:cNvPr>
          <p:cNvSpPr txBox="1"/>
          <p:nvPr/>
        </p:nvSpPr>
        <p:spPr>
          <a:xfrm>
            <a:off x="264049" y="67834"/>
            <a:ext cx="2155598" cy="42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140" b="1" dirty="0">
                <a:solidFill>
                  <a:schemeClr val="bg1"/>
                </a:solidFill>
                <a:latin typeface="+mj-ea"/>
                <a:ea typeface="+mj-ea"/>
              </a:rPr>
              <a:t>분석 결과</a:t>
            </a:r>
            <a:endParaRPr kumimoji="1" lang="ko-Kore-KR" altLang="en-US" sz="214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A76B4C-0FFC-4682-9BDA-E6444D00690D}"/>
              </a:ext>
            </a:extLst>
          </p:cNvPr>
          <p:cNvSpPr/>
          <p:nvPr/>
        </p:nvSpPr>
        <p:spPr>
          <a:xfrm>
            <a:off x="1019858" y="2482078"/>
            <a:ext cx="3418024" cy="48989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059DB7-3765-485B-91A5-639097C1A377}"/>
              </a:ext>
            </a:extLst>
          </p:cNvPr>
          <p:cNvSpPr txBox="1"/>
          <p:nvPr/>
        </p:nvSpPr>
        <p:spPr>
          <a:xfrm>
            <a:off x="1834332" y="2484054"/>
            <a:ext cx="267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A</a:t>
            </a:r>
            <a:r>
              <a:rPr lang="ko-KR" altLang="en-US" b="1" dirty="0">
                <a:latin typeface="+mn-ea"/>
                <a:ea typeface="+mn-ea"/>
              </a:rPr>
              <a:t>타입 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변동성이 작은 품목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r>
              <a:rPr lang="en-US" altLang="ko-KR" b="1" dirty="0">
                <a:latin typeface="+mn-ea"/>
                <a:ea typeface="+mn-ea"/>
              </a:rPr>
              <a:t>B</a:t>
            </a:r>
            <a:r>
              <a:rPr lang="ko-KR" altLang="en-US" b="1" dirty="0">
                <a:latin typeface="+mn-ea"/>
                <a:ea typeface="+mn-ea"/>
              </a:rPr>
              <a:t>타입 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변동성이 큰 품목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endParaRPr lang="ko-KR" altLang="en-US" b="1" dirty="0">
              <a:latin typeface="+mn-ea"/>
              <a:ea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37A64E5-D007-43F0-9211-9419793B645F}"/>
              </a:ext>
            </a:extLst>
          </p:cNvPr>
          <p:cNvCxnSpPr>
            <a:cxnSpLocks/>
          </p:cNvCxnSpPr>
          <p:nvPr/>
        </p:nvCxnSpPr>
        <p:spPr>
          <a:xfrm>
            <a:off x="1134655" y="2627968"/>
            <a:ext cx="617480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34FF25D-51E7-431E-9E4C-EDF47E87F1F6}"/>
              </a:ext>
            </a:extLst>
          </p:cNvPr>
          <p:cNvCxnSpPr/>
          <p:nvPr/>
        </p:nvCxnSpPr>
        <p:spPr>
          <a:xfrm>
            <a:off x="1125511" y="2828211"/>
            <a:ext cx="6174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EADCC0-7DD3-4FEE-8400-4D84472810EC}"/>
              </a:ext>
            </a:extLst>
          </p:cNvPr>
          <p:cNvSpPr/>
          <p:nvPr/>
        </p:nvSpPr>
        <p:spPr>
          <a:xfrm>
            <a:off x="1019858" y="3294049"/>
            <a:ext cx="1600013" cy="413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0CDFDE-70EA-5FF4-AC9E-62E9FC5AD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r>
              <a:rPr lang="en-US" altLang="ko-KR" dirty="0"/>
              <a:t>/18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1510</Words>
  <Application>Microsoft Office PowerPoint</Application>
  <PresentationFormat>사용자 지정</PresentationFormat>
  <Paragraphs>386</Paragraphs>
  <Slides>21</Slides>
  <Notes>18</Notes>
  <HiddenSlides>3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StarSymbol</vt:lpstr>
      <vt:lpstr>Calibri</vt:lpstr>
      <vt:lpstr>Noto Sans CJK JP</vt:lpstr>
      <vt:lpstr>Cambria Math</vt:lpstr>
      <vt:lpstr>Arial</vt:lpstr>
      <vt:lpstr>맑은 고딕</vt:lpstr>
      <vt:lpstr>Malgun Gothic Semilight</vt:lpstr>
      <vt:lpstr>IBM Plex Sans KR SemiBold</vt:lpstr>
      <vt:lpstr>Wingdings 2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선이</dc:creator>
  <cp:lastModifiedBy>김성언</cp:lastModifiedBy>
  <cp:revision>205</cp:revision>
  <dcterms:created xsi:type="dcterms:W3CDTF">2022-11-15T02:57:35Z</dcterms:created>
  <dcterms:modified xsi:type="dcterms:W3CDTF">2022-11-18T03:48:33Z</dcterms:modified>
</cp:coreProperties>
</file>